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3" r:id="rId9"/>
    <p:sldId id="267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6"/>
    <p:restoredTop sz="95982"/>
  </p:normalViewPr>
  <p:slideViewPr>
    <p:cSldViewPr snapToGrid="0" snapToObjects="1">
      <p:cViewPr varScale="1">
        <p:scale>
          <a:sx n="115" d="100"/>
          <a:sy n="115" d="100"/>
        </p:scale>
        <p:origin x="232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8/27/20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8/27/20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8/27/20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8/27/20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8/27/20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8/27/20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8/27/20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8/27/20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8/27/20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8/27/20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8/27/20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8/27/20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8/27/20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8/27/20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8/27/20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8/27/20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8/27/20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8/27/20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intent/tweet?url=http%3A%2F%2Fwww.adb.org%2Fcountries/philippines/economy&amp;text=%23Philippines%27s+%23GDP+growth+is+expected+at+-3.8%25+in+2020+and+6.5%25+in+2021+%E2%80%93+Source%3A+%23ADOS2020+%28June+2020%29+%23PhilippinesEconomy+%23COVID19&amp;via=ADB_HQ" TargetMode="External"/><Relationship Id="rId2" Type="http://schemas.openxmlformats.org/officeDocument/2006/relationships/hyperlink" Target="https://twitter.com/intent/tweet?url=http%3A%2F%2Fwww.adb.org%2Fcountries/philippines/economy&amp;text=%23Philippines%27s+%23inflation+rates+forecasted+at+2.2%25+in+2020+and+2.4%25+in+2021+%E2%80%93+Source%3A+%23ADOS2020+%28June+2020%29+%23PhilippinesEconomy&amp;via=ADB_HQ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07D5A-3E2B-1C4C-94D8-25E89F69F0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Updates on the Economy </a:t>
            </a:r>
            <a:br>
              <a:rPr lang="en-US" sz="4400" dirty="0"/>
            </a:br>
            <a:r>
              <a:rPr lang="en-US" sz="4400" dirty="0"/>
              <a:t>for Shell Club15        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BE05ED-5706-2946-8B7F-7EB64B5ACA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For internal use only: Confidential</a:t>
            </a:r>
          </a:p>
          <a:p>
            <a:r>
              <a:rPr lang="en-US" dirty="0"/>
              <a:t>27 AUG 2020</a:t>
            </a:r>
          </a:p>
        </p:txBody>
      </p:sp>
    </p:spTree>
    <p:extLst>
      <p:ext uri="{BB962C8B-B14F-4D97-AF65-F5344CB8AC3E}">
        <p14:creationId xmlns:p14="http://schemas.microsoft.com/office/powerpoint/2010/main" val="8501469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01817-40D5-104C-B8C7-8EA015FFE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we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B52F7F-5159-B243-AD92-3D427FA6D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Stay home! Healthy food and exercise, follow health protocols, plant veggies, herbs</a:t>
            </a:r>
          </a:p>
          <a:p>
            <a:r>
              <a:rPr lang="en-US" dirty="0"/>
              <a:t>Be careful (scams, burglaries,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r>
              <a:rPr lang="en-US" dirty="0"/>
              <a:t>Help the poor</a:t>
            </a:r>
          </a:p>
          <a:p>
            <a:pPr lvl="1"/>
            <a:r>
              <a:rPr lang="en-US" dirty="0"/>
              <a:t>Donate whatever you can afford</a:t>
            </a:r>
          </a:p>
          <a:p>
            <a:pPr lvl="1"/>
            <a:r>
              <a:rPr lang="en-US" dirty="0"/>
              <a:t>Buy local goods/items especially from MSMEs (veggies, fresh food, </a:t>
            </a:r>
            <a:r>
              <a:rPr lang="en-US" dirty="0" err="1"/>
              <a:t>kakanin</a:t>
            </a:r>
            <a:r>
              <a:rPr lang="en-US" dirty="0"/>
              <a:t>)</a:t>
            </a:r>
          </a:p>
          <a:p>
            <a:r>
              <a:rPr lang="en-US" dirty="0"/>
              <a:t>Social interaction and bonding for mental health</a:t>
            </a:r>
          </a:p>
          <a:p>
            <a:pPr lvl="1"/>
            <a:r>
              <a:rPr lang="en-US" dirty="0"/>
              <a:t>with friends (phone calls, text, zoom)</a:t>
            </a:r>
          </a:p>
          <a:p>
            <a:pPr lvl="1"/>
            <a:r>
              <a:rPr lang="en-US" dirty="0"/>
              <a:t>With family</a:t>
            </a:r>
          </a:p>
          <a:p>
            <a:pPr lvl="1"/>
            <a:r>
              <a:rPr lang="en-US" dirty="0"/>
              <a:t>With God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326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92637-E679-E248-B397-7B8E93A49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Philippine Economic picture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E7762-BD12-654B-AB1C-286FF5D3D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PH" sz="7200" dirty="0">
              <a:solidFill>
                <a:srgbClr val="FFAE3E"/>
              </a:solidFill>
              <a:hlinkClick r:id="rId2" tooltip="Tweet this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PH" sz="7200" dirty="0">
                <a:hlinkClick r:id="rId2" tooltip="Tweet thi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 of end June 2020, Philippine debt at P 9.05 trillion (32% external, 68% domestic)</a:t>
            </a:r>
          </a:p>
          <a:p>
            <a:endParaRPr lang="en-PH" sz="7200" dirty="0">
              <a:hlinkClick r:id="rId2" tooltip="Tweet this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PH" sz="7200" dirty="0">
                <a:hlinkClick r:id="rId2" tooltip="Tweet thi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July unemployment rate @ 45.5 %  (27.3mln jobless) from 5.1% in Jan (per SWS)</a:t>
            </a:r>
          </a:p>
          <a:p>
            <a:endParaRPr lang="en-PH" sz="7200" dirty="0">
              <a:hlinkClick r:id="rId2" tooltip="Tweet this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PH" sz="7200" dirty="0">
                <a:hlinkClick r:id="rId3" tooltip="Tweet thi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 Philippines's GDP growth is at -9% in first half 2020 and est.-5.5 FY (6.5% in 2021)*</a:t>
            </a:r>
            <a:endParaRPr lang="en-PH" sz="7200" dirty="0"/>
          </a:p>
          <a:p>
            <a:endParaRPr lang="en-PH" sz="7200" dirty="0">
              <a:hlinkClick r:id="rId2" tooltip="Tweet this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PH" sz="7200" dirty="0">
                <a:hlinkClick r:id="rId2" tooltip="Tweet thi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 Philippines's inflation rates forecasted at 2.2% in 2020 (2.4% in 2021)*</a:t>
            </a:r>
          </a:p>
          <a:p>
            <a:endParaRPr lang="en-PH" dirty="0">
              <a:hlinkClick r:id="rId2" tooltip="Tweet this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PH" dirty="0">
              <a:solidFill>
                <a:srgbClr val="FFAE3E"/>
              </a:solidFill>
              <a:hlinkClick r:id="rId2" tooltip="Tweet this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endParaRPr lang="en-PH" dirty="0">
              <a:solidFill>
                <a:srgbClr val="FFAE3E"/>
              </a:solidFill>
              <a:hlinkClick r:id="rId2" tooltip="Tweet this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PH" dirty="0">
              <a:solidFill>
                <a:srgbClr val="FFAE3E"/>
              </a:solidFill>
              <a:hlinkClick r:id="rId2" tooltip="Tweet this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PH" dirty="0">
              <a:solidFill>
                <a:srgbClr val="FFAE3E"/>
              </a:solidFill>
              <a:hlinkClick r:id="rId2" tooltip="Tweet this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PH" dirty="0">
              <a:solidFill>
                <a:srgbClr val="FFAE3E"/>
              </a:solidFill>
              <a:hlinkClick r:id="rId2" tooltip="Tweet this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PH" dirty="0">
              <a:solidFill>
                <a:srgbClr val="FFAE3E"/>
              </a:solidFill>
              <a:hlinkClick r:id="rId2" tooltip="Tweet this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endParaRPr lang="en-PH" dirty="0">
              <a:solidFill>
                <a:srgbClr val="FFAE3E"/>
              </a:solidFill>
              <a:hlinkClick r:id="rId2" tooltip="Tweet this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endParaRPr lang="en-PH" dirty="0">
              <a:solidFill>
                <a:srgbClr val="FFAE3E"/>
              </a:solidFill>
              <a:hlinkClick r:id="rId2" tooltip="Tweet this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endParaRPr lang="en-PH" dirty="0"/>
          </a:p>
          <a:p>
            <a:pPr marL="0" indent="0">
              <a:buNone/>
            </a:pPr>
            <a:br>
              <a:rPr lang="en-PH" dirty="0"/>
            </a:br>
            <a:endParaRPr lang="en-PH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8079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1F524-F454-5E42-A9DD-B22D70060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Govt Four Pillar strategy to respond to COVID crisis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C0BAF-3759-F149-89D3-188E479C3C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Pillar 1 – Emergency Support for Vulnerable Groups (SAP) </a:t>
            </a:r>
          </a:p>
          <a:p>
            <a:pPr lvl="1"/>
            <a:r>
              <a:rPr lang="en-US" dirty="0"/>
              <a:t>P 595.62 </a:t>
            </a:r>
            <a:r>
              <a:rPr lang="en-US" dirty="0" err="1"/>
              <a:t>bln</a:t>
            </a:r>
            <a:r>
              <a:rPr lang="en-US" dirty="0"/>
              <a:t> (3.1% of GDP)</a:t>
            </a:r>
          </a:p>
          <a:p>
            <a:r>
              <a:rPr lang="en-US" dirty="0"/>
              <a:t>Pillar 2 – Resources to fight COVID </a:t>
            </a:r>
          </a:p>
          <a:p>
            <a:pPr lvl="1"/>
            <a:r>
              <a:rPr lang="en-US" dirty="0"/>
              <a:t>P 58.63 </a:t>
            </a:r>
            <a:r>
              <a:rPr lang="en-US" dirty="0" err="1"/>
              <a:t>bln</a:t>
            </a:r>
            <a:r>
              <a:rPr lang="en-US" dirty="0"/>
              <a:t> (0.3% of GDP)</a:t>
            </a:r>
          </a:p>
          <a:p>
            <a:r>
              <a:rPr lang="en-US" dirty="0"/>
              <a:t>Pillar 3 – Fiscal and Monetary actions</a:t>
            </a:r>
          </a:p>
          <a:p>
            <a:pPr lvl="1"/>
            <a:r>
              <a:rPr lang="en-US" dirty="0"/>
              <a:t>P 1.09 trillion (5.7% of GDP)</a:t>
            </a:r>
          </a:p>
          <a:p>
            <a:r>
              <a:rPr lang="en-US" dirty="0"/>
              <a:t>Pillar 4 – Economic Recovery plan</a:t>
            </a:r>
          </a:p>
          <a:p>
            <a:pPr lvl="1"/>
            <a:r>
              <a:rPr lang="en-US" dirty="0"/>
              <a:t>P 846.59 </a:t>
            </a:r>
            <a:r>
              <a:rPr lang="en-US" dirty="0" err="1"/>
              <a:t>bln</a:t>
            </a:r>
            <a:r>
              <a:rPr lang="en-US" dirty="0"/>
              <a:t> (4.4% of GDP)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3E7EA80-8D4C-264E-9240-07A577D30CC3}"/>
              </a:ext>
            </a:extLst>
          </p:cNvPr>
          <p:cNvSpPr txBox="1"/>
          <p:nvPr/>
        </p:nvSpPr>
        <p:spPr>
          <a:xfrm>
            <a:off x="838200" y="6368143"/>
            <a:ext cx="14260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Source: NEDA</a:t>
            </a:r>
          </a:p>
        </p:txBody>
      </p:sp>
    </p:spTree>
    <p:extLst>
      <p:ext uri="{BB962C8B-B14F-4D97-AF65-F5344CB8AC3E}">
        <p14:creationId xmlns:p14="http://schemas.microsoft.com/office/powerpoint/2010/main" val="1536426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218EC-412E-0249-BB92-2ECA197BF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Phased recovery approach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D7556-DCF0-5D46-9E2A-B12AE3610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9702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Pillar 1 and 2 (</a:t>
            </a:r>
            <a:r>
              <a:rPr lang="en-US" dirty="0" err="1"/>
              <a:t>Bayanihan</a:t>
            </a:r>
            <a:r>
              <a:rPr lang="en-US" dirty="0"/>
              <a:t> I Law)</a:t>
            </a:r>
          </a:p>
          <a:p>
            <a:pPr lvl="1"/>
            <a:r>
              <a:rPr lang="en-US" dirty="0"/>
              <a:t>Subsidy to poor and low income</a:t>
            </a:r>
          </a:p>
          <a:p>
            <a:pPr lvl="1"/>
            <a:r>
              <a:rPr lang="en-US" dirty="0"/>
              <a:t>Small business support (grace period, wage subsidy)</a:t>
            </a:r>
          </a:p>
          <a:p>
            <a:pPr lvl="1"/>
            <a:r>
              <a:rPr lang="en-US" dirty="0"/>
              <a:t>Support to key sectors (</a:t>
            </a:r>
            <a:r>
              <a:rPr lang="en-US" dirty="0" err="1"/>
              <a:t>agri</a:t>
            </a:r>
            <a:r>
              <a:rPr lang="en-US" dirty="0"/>
              <a:t>, OFW, </a:t>
            </a:r>
            <a:r>
              <a:rPr lang="en-US" dirty="0" err="1"/>
              <a:t>frontliners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Health system capacity and insurance</a:t>
            </a:r>
          </a:p>
          <a:p>
            <a:r>
              <a:rPr lang="en-US" dirty="0"/>
              <a:t>Pillar 3 and 4 (</a:t>
            </a:r>
            <a:r>
              <a:rPr lang="en-US" dirty="0" err="1"/>
              <a:t>Bayanihan</a:t>
            </a:r>
            <a:r>
              <a:rPr lang="en-US" dirty="0"/>
              <a:t> II, CREATE, FIST, GUIDE)</a:t>
            </a:r>
          </a:p>
          <a:p>
            <a:pPr lvl="1"/>
            <a:r>
              <a:rPr lang="en-US" dirty="0" err="1"/>
              <a:t>Reprioritisation</a:t>
            </a:r>
            <a:r>
              <a:rPr lang="en-US" dirty="0"/>
              <a:t> of 2020 budget</a:t>
            </a:r>
          </a:p>
          <a:p>
            <a:pPr lvl="1"/>
            <a:r>
              <a:rPr lang="en-US" dirty="0"/>
              <a:t>Priority BBB resumption</a:t>
            </a:r>
          </a:p>
          <a:p>
            <a:pPr lvl="1"/>
            <a:r>
              <a:rPr lang="en-US" dirty="0"/>
              <a:t>Demand side to raise income and create jobs</a:t>
            </a:r>
          </a:p>
          <a:p>
            <a:pPr lvl="1"/>
            <a:r>
              <a:rPr lang="en-US" dirty="0"/>
              <a:t>Supply side to support firms (liquidity and equity infusion, guarantee thru financial sector</a:t>
            </a:r>
          </a:p>
          <a:p>
            <a:pPr lvl="1"/>
            <a:r>
              <a:rPr lang="en-US" dirty="0"/>
              <a:t>Targeted tax incentives</a:t>
            </a:r>
          </a:p>
          <a:p>
            <a:pPr lvl="1"/>
            <a:r>
              <a:rPr lang="en-US" dirty="0"/>
              <a:t>Reductions in BSP interest rates and RRR, cap on credit card interest rates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F6CEFD-5E11-384B-949E-D452BF2CE28A}"/>
              </a:ext>
            </a:extLst>
          </p:cNvPr>
          <p:cNvSpPr txBox="1"/>
          <p:nvPr/>
        </p:nvSpPr>
        <p:spPr>
          <a:xfrm>
            <a:off x="825190" y="6333893"/>
            <a:ext cx="1494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Source: NEDA</a:t>
            </a:r>
          </a:p>
        </p:txBody>
      </p:sp>
    </p:spTree>
    <p:extLst>
      <p:ext uri="{BB962C8B-B14F-4D97-AF65-F5344CB8AC3E}">
        <p14:creationId xmlns:p14="http://schemas.microsoft.com/office/powerpoint/2010/main" val="2748823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ECC31-8E00-2043-97F5-7D8BFC725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Phased recovery approach 2021 onwards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8A7C5-BDF1-0144-9355-743990B3A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Plan for a healthy and resilient PH</a:t>
            </a:r>
          </a:p>
          <a:p>
            <a:pPr lvl="1"/>
            <a:r>
              <a:rPr lang="en-US" dirty="0" err="1"/>
              <a:t>Reprioritisation</a:t>
            </a:r>
            <a:r>
              <a:rPr lang="en-US" dirty="0"/>
              <a:t> of the 2021 and 2022 budget</a:t>
            </a:r>
          </a:p>
          <a:p>
            <a:pPr lvl="1"/>
            <a:r>
              <a:rPr lang="en-US" dirty="0"/>
              <a:t>Structural reforms to turn crisis into opportunity to prepare for the new normal</a:t>
            </a:r>
          </a:p>
          <a:p>
            <a:pPr lvl="1"/>
            <a:r>
              <a:rPr lang="en-US" dirty="0"/>
              <a:t>Support </a:t>
            </a:r>
            <a:r>
              <a:rPr lang="en-US" dirty="0" err="1"/>
              <a:t>Balik</a:t>
            </a:r>
            <a:r>
              <a:rPr lang="en-US" dirty="0"/>
              <a:t> </a:t>
            </a:r>
            <a:r>
              <a:rPr lang="en-US" dirty="0" err="1"/>
              <a:t>Probinsya</a:t>
            </a:r>
            <a:r>
              <a:rPr lang="en-US" dirty="0"/>
              <a:t>, Bagong Pag-</a:t>
            </a:r>
            <a:r>
              <a:rPr lang="en-US" dirty="0" err="1"/>
              <a:t>asa</a:t>
            </a:r>
            <a:r>
              <a:rPr lang="en-US" dirty="0"/>
              <a:t> (BP2) program</a:t>
            </a:r>
          </a:p>
        </p:txBody>
      </p:sp>
    </p:spTree>
    <p:extLst>
      <p:ext uri="{BB962C8B-B14F-4D97-AF65-F5344CB8AC3E}">
        <p14:creationId xmlns:p14="http://schemas.microsoft.com/office/powerpoint/2010/main" val="248173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CADCD-712A-F346-9491-515CEAEEE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Economic plan looks good but slow, not enough 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1794A9-E0B5-F147-AACB-DF6A1FD849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ARISE bill (Accelerated Recovery and Investments Stimulus for the Economy) P 1.3 trillion stimulus vs DOF P 165 </a:t>
            </a:r>
            <a:r>
              <a:rPr lang="en-US" dirty="0" err="1"/>
              <a:t>bln</a:t>
            </a:r>
            <a:r>
              <a:rPr lang="en-US" dirty="0"/>
              <a:t> </a:t>
            </a:r>
            <a:r>
              <a:rPr lang="en-US" dirty="0" err="1"/>
              <a:t>Bayanihan</a:t>
            </a:r>
            <a:r>
              <a:rPr lang="en-US" dirty="0"/>
              <a:t> 2</a:t>
            </a:r>
          </a:p>
          <a:p>
            <a:r>
              <a:rPr lang="en-US" dirty="0"/>
              <a:t>CREATE bill (Corporate Recovery and Tax Incentives for </a:t>
            </a:r>
            <a:r>
              <a:rPr lang="en-US" dirty="0" err="1"/>
              <a:t>Enterpises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Reduction of </a:t>
            </a:r>
            <a:r>
              <a:rPr lang="en-US" dirty="0" err="1"/>
              <a:t>corp</a:t>
            </a:r>
            <a:r>
              <a:rPr lang="en-US" dirty="0"/>
              <a:t> income tax from 30 to 25% but lower ecozone granted incentives has been encountering resistance from business and PEZA</a:t>
            </a:r>
          </a:p>
          <a:p>
            <a:r>
              <a:rPr lang="en-US" dirty="0"/>
              <a:t>New Taxes – (e-commerce, junk food, </a:t>
            </a:r>
            <a:r>
              <a:rPr lang="en-US" dirty="0" err="1"/>
              <a:t>etc</a:t>
            </a:r>
            <a:r>
              <a:rPr lang="en-US" dirty="0"/>
              <a:t>) – will stifle consumption, inflationary?</a:t>
            </a:r>
          </a:p>
          <a:p>
            <a:r>
              <a:rPr lang="en-US" dirty="0"/>
              <a:t>Transformation plan – do we have the people to execute, e.g. DICT, </a:t>
            </a:r>
            <a:r>
              <a:rPr lang="en-US" dirty="0" err="1"/>
              <a:t>DOTr</a:t>
            </a:r>
            <a:r>
              <a:rPr lang="en-US" dirty="0"/>
              <a:t>, IATF</a:t>
            </a:r>
          </a:p>
        </p:txBody>
      </p:sp>
    </p:spTree>
    <p:extLst>
      <p:ext uri="{BB962C8B-B14F-4D97-AF65-F5344CB8AC3E}">
        <p14:creationId xmlns:p14="http://schemas.microsoft.com/office/powerpoint/2010/main" val="1846192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31ED543-1E87-B144-AA3B-4C1E89CF89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4275937"/>
              </p:ext>
            </p:extLst>
          </p:nvPr>
        </p:nvGraphicFramePr>
        <p:xfrm>
          <a:off x="816593" y="2365376"/>
          <a:ext cx="5513740" cy="3598860"/>
        </p:xfrm>
        <a:graphic>
          <a:graphicData uri="http://schemas.openxmlformats.org/drawingml/2006/table">
            <a:tbl>
              <a:tblPr/>
              <a:tblGrid>
                <a:gridCol w="5513740">
                  <a:extLst>
                    <a:ext uri="{9D8B030D-6E8A-4147-A177-3AD203B41FA5}">
                      <a16:colId xmlns:a16="http://schemas.microsoft.com/office/drawing/2014/main" val="18104409"/>
                    </a:ext>
                  </a:extLst>
                </a:gridCol>
              </a:tblGrid>
              <a:tr h="157327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03005"/>
                  </a:ext>
                </a:extLst>
              </a:tr>
              <a:tr h="255657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98330" marR="98330" marT="49165" marB="4916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9403606"/>
                  </a:ext>
                </a:extLst>
              </a:tr>
              <a:tr h="353986">
                <a:tc>
                  <a:txBody>
                    <a:bodyPr/>
                    <a:lstStyle/>
                    <a:p>
                      <a:pPr algn="l"/>
                      <a:endParaRPr lang="en-PH" sz="1000">
                        <a:solidFill>
                          <a:srgbClr val="2E2EA2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8330" marR="98330" marT="98330" marB="983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0688477"/>
                  </a:ext>
                </a:extLst>
              </a:tr>
              <a:tr h="157327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4697717"/>
                  </a:ext>
                </a:extLst>
              </a:tr>
              <a:tr h="255657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98330" marR="98330" marT="49165" marB="4916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5323764"/>
                  </a:ext>
                </a:extLst>
              </a:tr>
              <a:tr h="668641">
                <a:tc>
                  <a:txBody>
                    <a:bodyPr/>
                    <a:lstStyle/>
                    <a:p>
                      <a:r>
                        <a:rPr lang="en-PH" sz="1000" b="1">
                          <a:solidFill>
                            <a:srgbClr val="FFF0F5"/>
                          </a:solidFill>
                          <a:effectLst/>
                          <a:latin typeface="roboto"/>
                        </a:rPr>
                        <a:t>PDRF SITUATIONAL REPORT 162:</a:t>
                      </a:r>
                      <a:br>
                        <a:rPr lang="en-PH" sz="1000" b="1">
                          <a:solidFill>
                            <a:srgbClr val="FFF0F5"/>
                          </a:solidFill>
                          <a:effectLst/>
                          <a:latin typeface="roboto"/>
                        </a:rPr>
                      </a:br>
                      <a:r>
                        <a:rPr lang="en-PH" sz="1000" b="1">
                          <a:solidFill>
                            <a:srgbClr val="FFF0F5"/>
                          </a:solidFill>
                          <a:effectLst/>
                          <a:latin typeface="roboto"/>
                        </a:rPr>
                        <a:t>CORONAVIRUS DISEASE 2019</a:t>
                      </a:r>
                      <a:br>
                        <a:rPr lang="en-PH" sz="1000" b="1">
                          <a:solidFill>
                            <a:srgbClr val="FFF0F5"/>
                          </a:solidFill>
                          <a:effectLst/>
                          <a:latin typeface="roboto"/>
                        </a:rPr>
                      </a:br>
                      <a:r>
                        <a:rPr lang="en-PH" sz="1000" b="1">
                          <a:solidFill>
                            <a:srgbClr val="FFF0F5"/>
                          </a:solidFill>
                          <a:effectLst/>
                          <a:latin typeface="roboto"/>
                        </a:rPr>
                        <a:t>(COVID-19)</a:t>
                      </a:r>
                      <a:endParaRPr lang="en-PH" sz="1000"/>
                    </a:p>
                  </a:txBody>
                  <a:tcPr marL="98330" marR="98330" marT="98330" marB="983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272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290139"/>
                  </a:ext>
                </a:extLst>
              </a:tr>
              <a:tr h="206492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0" marR="0" marT="4916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3300587"/>
                  </a:ext>
                </a:extLst>
              </a:tr>
              <a:tr h="206492">
                <a:tc>
                  <a:txBody>
                    <a:bodyPr/>
                    <a:lstStyle/>
                    <a:p>
                      <a:pPr algn="ctr"/>
                      <a:r>
                        <a:rPr lang="en-PH" sz="1000" b="1">
                          <a:solidFill>
                            <a:srgbClr val="202020"/>
                          </a:solidFill>
                          <a:effectLst/>
                          <a:latin typeface="roboto"/>
                        </a:rPr>
                        <a:t>As of 26 August 2020 | 7:00 PM</a:t>
                      </a:r>
                      <a:endParaRPr lang="en-PH" sz="1000" b="1">
                        <a:solidFill>
                          <a:srgbClr val="20202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8330" marR="98330" marT="0" marB="4916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6317234"/>
                  </a:ext>
                </a:extLst>
              </a:tr>
              <a:tr h="157327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6580703"/>
                  </a:ext>
                </a:extLst>
              </a:tr>
              <a:tr h="255657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98330" marR="98330" marT="49165" marB="4916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7861268"/>
                  </a:ext>
                </a:extLst>
              </a:tr>
              <a:tr h="353986">
                <a:tc>
                  <a:txBody>
                    <a:bodyPr/>
                    <a:lstStyle/>
                    <a:p>
                      <a:r>
                        <a:rPr lang="en-PH" sz="1000" b="1">
                          <a:solidFill>
                            <a:srgbClr val="FFFFFF"/>
                          </a:solidFill>
                          <a:effectLst/>
                          <a:latin typeface="roboto"/>
                        </a:rPr>
                        <a:t>COVID-19 UPDATES</a:t>
                      </a:r>
                      <a:endParaRPr lang="en-PH" sz="1000"/>
                    </a:p>
                  </a:txBody>
                  <a:tcPr marL="98330" marR="98330" marT="98330" marB="983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272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0992086"/>
                  </a:ext>
                </a:extLst>
              </a:tr>
              <a:tr h="206492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0" marR="0" marT="4916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3662926"/>
                  </a:ext>
                </a:extLst>
              </a:tr>
              <a:tr h="363819">
                <a:tc>
                  <a:txBody>
                    <a:bodyPr/>
                    <a:lstStyle/>
                    <a:p>
                      <a:pPr algn="ctr"/>
                      <a:br>
                        <a:rPr lang="en-PH" sz="1000" dirty="0">
                          <a:solidFill>
                            <a:srgbClr val="656565"/>
                          </a:solidFill>
                          <a:effectLst/>
                          <a:latin typeface="Helvetica" pitchFamily="2" charset="0"/>
                        </a:rPr>
                      </a:br>
                      <a:endParaRPr lang="en-PH" sz="1000" dirty="0">
                        <a:solidFill>
                          <a:srgbClr val="656565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8330" marR="98330" marT="0" marB="4916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1083188"/>
                  </a:ext>
                </a:extLst>
              </a:tr>
            </a:tbl>
          </a:graphicData>
        </a:graphic>
      </p:graphicFrame>
      <p:pic>
        <p:nvPicPr>
          <p:cNvPr id="1025" name="Picture 1">
            <a:extLst>
              <a:ext uri="{FF2B5EF4-FFF2-40B4-BE49-F238E27FC236}">
                <a16:creationId xmlns:a16="http://schemas.microsoft.com/office/drawing/2014/main" id="{F1761876-F043-A442-9AF1-708C6DF6A4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975" y="1503362"/>
            <a:ext cx="889000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ACC224EC-2E40-6949-BCFB-9F9C54ED42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975" y="2913856"/>
            <a:ext cx="8890000" cy="394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2623E080-0ED0-8740-93C8-6533F9F21E5B}"/>
              </a:ext>
            </a:extLst>
          </p:cNvPr>
          <p:cNvSpPr txBox="1">
            <a:spLocks/>
          </p:cNvSpPr>
          <p:nvPr/>
        </p:nvSpPr>
        <p:spPr>
          <a:xfrm>
            <a:off x="815975" y="559273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COVID 19 as of 26 Aug 2020 (PDRF)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020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11633-24E9-7F46-9028-F191758BC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 with COVID 19 (mis)management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D8226C-1387-1040-BDDE-4F7BE1E227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are still behind testing (both capacity and actual)</a:t>
            </a:r>
          </a:p>
          <a:p>
            <a:pPr lvl="1"/>
            <a:r>
              <a:rPr lang="en-US" dirty="0"/>
              <a:t>DOH target is 60,000 per day (actual is 30,000).  This is at about 300 actual tests per million population.  Best in class countries do at least 1,000 tests per </a:t>
            </a:r>
            <a:r>
              <a:rPr lang="en-US" dirty="0" err="1"/>
              <a:t>mln</a:t>
            </a:r>
            <a:r>
              <a:rPr lang="en-US" dirty="0"/>
              <a:t>.  But results come out after 4-7 days (too long)</a:t>
            </a:r>
          </a:p>
          <a:p>
            <a:r>
              <a:rPr lang="en-US" dirty="0"/>
              <a:t>IATF leadership issues</a:t>
            </a:r>
          </a:p>
          <a:p>
            <a:r>
              <a:rPr lang="en-US" dirty="0"/>
              <a:t>Very little engagement by IATF with LGUs and Private sector (</a:t>
            </a:r>
            <a:r>
              <a:rPr lang="en-US" dirty="0" err="1"/>
              <a:t>balik</a:t>
            </a:r>
            <a:r>
              <a:rPr lang="en-US" dirty="0"/>
              <a:t> </a:t>
            </a:r>
            <a:r>
              <a:rPr lang="en-US" dirty="0" err="1"/>
              <a:t>probinsya</a:t>
            </a:r>
            <a:r>
              <a:rPr lang="en-US" dirty="0"/>
              <a:t> disaster, slow and painful SAP distribution,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LGUs issue their own procedures resulting in problems moving people and goods (checkpoints, curfew hours, </a:t>
            </a:r>
            <a:r>
              <a:rPr lang="en-US" dirty="0" err="1"/>
              <a:t>reqts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115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D385D-7068-8C48-A2A2-F9187FD8E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 with leadership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79034-9331-9847-A530-22A95EF1F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DOH bureaucracy and leadership </a:t>
            </a:r>
            <a:r>
              <a:rPr lang="en-US" dirty="0" err="1"/>
              <a:t>issues,Philhealth</a:t>
            </a:r>
            <a:endParaRPr lang="en-US" dirty="0"/>
          </a:p>
          <a:p>
            <a:r>
              <a:rPr lang="en-US" dirty="0"/>
              <a:t>Govt focus is on regulation and control instead of providing an enabling environment</a:t>
            </a:r>
          </a:p>
          <a:p>
            <a:r>
              <a:rPr lang="en-US" dirty="0"/>
              <a:t>Insufficient budget</a:t>
            </a:r>
          </a:p>
          <a:p>
            <a:r>
              <a:rPr lang="en-US" dirty="0"/>
              <a:t>Absentee President who is incoherent whenever he appears</a:t>
            </a:r>
          </a:p>
          <a:p>
            <a:r>
              <a:rPr lang="en-US" dirty="0" err="1"/>
              <a:t>Revgov</a:t>
            </a:r>
            <a:r>
              <a:rPr lang="en-US" dirty="0"/>
              <a:t> trial balloon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436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1453</TotalTime>
  <Words>693</Words>
  <Application>Microsoft Macintosh PowerPoint</Application>
  <PresentationFormat>Widescreen</PresentationFormat>
  <Paragraphs>85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Helvetica</vt:lpstr>
      <vt:lpstr>roboto</vt:lpstr>
      <vt:lpstr>Trebuchet MS</vt:lpstr>
      <vt:lpstr>Berlin</vt:lpstr>
      <vt:lpstr>Updates on the Economy  for Shell Club15          </vt:lpstr>
      <vt:lpstr>Philippine Economic picture 2020</vt:lpstr>
      <vt:lpstr>Govt Four Pillar strategy to respond to COVID crisis</vt:lpstr>
      <vt:lpstr>Phased recovery approach 2020</vt:lpstr>
      <vt:lpstr>Phased recovery approach 2021 onwards</vt:lpstr>
      <vt:lpstr>Economic plan looks good but slow, not enough ….</vt:lpstr>
      <vt:lpstr>PowerPoint Presentation</vt:lpstr>
      <vt:lpstr>Issues with COVID 19 (mis)management</vt:lpstr>
      <vt:lpstr>Issues with leadership </vt:lpstr>
      <vt:lpstr>What can we do?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Updates on the Economic Stimulus Program of govt to PIP</dc:title>
  <dc:creator>Microsoft Office User</dc:creator>
  <cp:lastModifiedBy>Microsoft Office User</cp:lastModifiedBy>
  <cp:revision>8</cp:revision>
  <dcterms:created xsi:type="dcterms:W3CDTF">2020-06-24T06:22:00Z</dcterms:created>
  <dcterms:modified xsi:type="dcterms:W3CDTF">2020-08-27T11:43:15Z</dcterms:modified>
</cp:coreProperties>
</file>