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77" r:id="rId4"/>
    <p:sldId id="278" r:id="rId5"/>
    <p:sldId id="271" r:id="rId6"/>
    <p:sldId id="272" r:id="rId7"/>
    <p:sldId id="273" r:id="rId8"/>
    <p:sldId id="274" r:id="rId9"/>
    <p:sldId id="275" r:id="rId10"/>
    <p:sldId id="258" r:id="rId11"/>
    <p:sldId id="259" r:id="rId12"/>
    <p:sldId id="260" r:id="rId13"/>
    <p:sldId id="261" r:id="rId14"/>
    <p:sldId id="288" r:id="rId15"/>
    <p:sldId id="262" r:id="rId16"/>
    <p:sldId id="264" r:id="rId17"/>
    <p:sldId id="265" r:id="rId18"/>
    <p:sldId id="266" r:id="rId19"/>
    <p:sldId id="267" r:id="rId20"/>
    <p:sldId id="268" r:id="rId21"/>
    <p:sldId id="269" r:id="rId22"/>
    <p:sldId id="276" r:id="rId23"/>
    <p:sldId id="270" r:id="rId24"/>
    <p:sldId id="279" r:id="rId25"/>
    <p:sldId id="282" r:id="rId26"/>
    <p:sldId id="291" r:id="rId27"/>
    <p:sldId id="292" r:id="rId28"/>
    <p:sldId id="293" r:id="rId29"/>
    <p:sldId id="284" r:id="rId30"/>
    <p:sldId id="289" r:id="rId31"/>
    <p:sldId id="263" r:id="rId32"/>
    <p:sldId id="290" r:id="rId33"/>
    <p:sldId id="286" r:id="rId34"/>
    <p:sldId id="285" r:id="rId35"/>
    <p:sldId id="287" r:id="rId36"/>
    <p:sldId id="294" r:id="rId37"/>
    <p:sldId id="283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9"/>
    <p:restoredTop sz="75000"/>
  </p:normalViewPr>
  <p:slideViewPr>
    <p:cSldViewPr snapToGrid="0" snapToObjects="1">
      <p:cViewPr>
        <p:scale>
          <a:sx n="88" d="100"/>
          <a:sy n="88" d="100"/>
        </p:scale>
        <p:origin x="1936" y="-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5603-88CE-2042-A5AF-AC05C674D3C2}" type="datetimeFigureOut">
              <a:rPr lang="en-US" smtClean="0"/>
              <a:t>8/30/19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CAE5C-AD3F-CA44-B952-803307848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73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argeting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topics and tips for a healthy lifestyle and tips for diabetics, hypertensives and those with high cholesterol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14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dirty="0"/>
              <a:t>May difficult if mobility is limited or you have serious health problems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PH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activities give you more than just one benefit! </a:t>
            </a:r>
            <a:endParaRPr lang="en-PH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P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120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 an activity you enjoy and start with small, specific goals, such as “I will take three 10-minute walks this week.” Slowly increase the total amount of time and number of days you are active. </a:t>
            </a:r>
            <a:endParaRPr lang="en-PH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778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be modified based on the health status of the patient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940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39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666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143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337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Reduce saturated fats.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Saturated fats, found primarily in red meat and full-fat dairy products, raise your total cholesterol. Decreasing your consumption of saturated fats can reduce your low-density lipoprotein (LDL) cholesterol — the "bad" cholesterol.</a:t>
            </a:r>
          </a:p>
          <a:p>
            <a:endParaRPr lang="en-PH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PH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Eliminate trans fats.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Trans fats, sometimes listed on food labels as "partially hydrogenated vegetable oil," are often used in margarines and store-bought cookies, crackers and cakes. Trans fats raise overall cholesterol levels. The Food and Drug Administration has banned the use of partially hydrogenated vegetable oils by Jan. 1, 2021.</a:t>
            </a:r>
          </a:p>
          <a:p>
            <a:endParaRPr lang="en-PH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PH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Eat foods rich in omega-3 fatty acids.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Omega-3 fatty acids don't affect LDL cholesterol. But they have other heart-healthy benefits, including reducing blood pressure. Foods with omega-3 fatty acids include salmon, mackerel, herring, walnuts and flaxseeds.</a:t>
            </a:r>
          </a:p>
          <a:p>
            <a:endParaRPr lang="en-PH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PH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Increase soluble fiber.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Soluble fiber can reduce the absorption of cholesterol into your bloodstream. Soluble fiber is found in such foods as oatmeal, kidney beans, Brussels sprouts, apples and pears.</a:t>
            </a:r>
          </a:p>
          <a:p>
            <a:r>
              <a:rPr lang="en-PH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whey protein.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Whey protein, which is found in dairy products, may account for many of the health benefits attributed to dairy. Studies have shown that whey protein given as a supplement lowers both LDL cholesterol and total cholesterol as well as blood pressure.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973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argeting</a:t>
            </a:r>
            <a:r>
              <a:rPr lang="en-P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topics and tips for a healthy lifestyle and tips for diabetics, hypertensives and those with high cholesterol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22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54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61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30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891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43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8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Eat less calories since metabolism is slower and more nutrient dense food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Need to consult with a physician on the healthy weight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371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Colorful foods are usually more nutrient dense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you get older, your body begins to need fewer calories, but you need just as many nutrients. </a:t>
            </a:r>
            <a:endParaRPr lang="en-PH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PH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PH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b="0" dirty="0"/>
              <a:t>Control portion sizes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eating in front of the TV, computer, or other screen. You may not notice how much you are eating if you are distracted. </a:t>
            </a:r>
            <a:endParaRPr lang="en-PH" dirty="0">
              <a:effectLst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Nutrition Facts label found on food and drink packages to see how many calories and how much fat are in a single serving size of an item.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PH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 and prepare your own meals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 ahead and freeze portions for days when you don’t want to cook.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 frozen or canned vegetables, beans, and fruits on hand for quick and healthy meal add-ons. Rinse canned foods to remove extra salt. Drain juice and syrup from canned fruit to remove extra sugar.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P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Eat often with someone you enjoy. If you can't cook for yourself, contact the Eldercare Locator listed in the Resources section for local programs that deliver meals. </a:t>
            </a:r>
            <a:endParaRPr lang="en-PH" dirty="0">
              <a:effectLst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PH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CAE5C-AD3F-CA44-B952-8033078485E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48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472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59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0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4400" b="1" i="0">
                <a:solidFill>
                  <a:srgbClr val="7030A0"/>
                </a:solidFill>
                <a:latin typeface="Qanelas Soft DEMO ExtraBold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venir Next" panose="020B0503020202020204" pitchFamily="34" charset="0"/>
              </a:defRPr>
            </a:lvl1pPr>
            <a:lvl2pPr>
              <a:defRPr>
                <a:latin typeface="Avenir Next" panose="020B0503020202020204" pitchFamily="34" charset="0"/>
              </a:defRPr>
            </a:lvl2pPr>
            <a:lvl3pPr>
              <a:defRPr>
                <a:latin typeface="Avenir Next" panose="020B0503020202020204" pitchFamily="34" charset="0"/>
              </a:defRPr>
            </a:lvl3pPr>
            <a:lvl4pPr>
              <a:defRPr>
                <a:latin typeface="Avenir Next" panose="020B0503020202020204" pitchFamily="34" charset="0"/>
              </a:defRPr>
            </a:lvl4pPr>
            <a:lvl5pPr>
              <a:defRPr>
                <a:latin typeface="Avenir Next" panose="020B05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05F4E38-29E5-3744-B606-2E2B6966EE5F}"/>
              </a:ext>
            </a:extLst>
          </p:cNvPr>
          <p:cNvSpPr/>
          <p:nvPr userDrawn="1"/>
        </p:nvSpPr>
        <p:spPr>
          <a:xfrm>
            <a:off x="-38100" y="6515100"/>
            <a:ext cx="9563100" cy="3857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B1F3914-9B54-844A-A211-3952DE8E4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35000"/>
          </a:blip>
          <a:stretch>
            <a:fillRect/>
          </a:stretch>
        </p:blipFill>
        <p:spPr>
          <a:xfrm>
            <a:off x="4641850" y="1966913"/>
            <a:ext cx="42164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0269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7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41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7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54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99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09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3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CB643-E4E3-4A4F-8F66-546DFAB8C654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CE32A-BDEA-A44F-BAEC-1E9B32BA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73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E3FB2A-6E19-AA4F-B235-8D9FFCD58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0829" y="802106"/>
            <a:ext cx="4203080" cy="4620126"/>
          </a:xfrm>
        </p:spPr>
        <p:txBody>
          <a:bodyPr anchor="b">
            <a:normAutofit/>
          </a:bodyPr>
          <a:lstStyle/>
          <a:p>
            <a:pPr algn="r"/>
            <a:r>
              <a:rPr lang="en-US" sz="10300" dirty="0">
                <a:latin typeface="DIN Condensed" pitchFamily="2" charset="0"/>
              </a:rPr>
              <a:t>Healthy Ageing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6A04D2-8E8D-554F-9ED7-4161DED34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8969" y="5689275"/>
            <a:ext cx="5059950" cy="1147863"/>
          </a:xfrm>
        </p:spPr>
        <p:txBody>
          <a:bodyPr anchor="t">
            <a:normAutofit/>
          </a:bodyPr>
          <a:lstStyle/>
          <a:p>
            <a:pPr algn="l"/>
            <a:r>
              <a:rPr lang="en-US" sz="1800" b="1" dirty="0"/>
              <a:t>MA. GIA GRACE BAQUIRAN-SISON, MD, DPCOM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1DB7C82F-AB7E-4F0C-B829-FA1B9C4151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/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2BDAF1A-21C1-C446-99A5-8F25CA21B7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1" r="-2" b="273"/>
          <a:stretch/>
        </p:blipFill>
        <p:spPr>
          <a:xfrm>
            <a:off x="-719122" y="20862"/>
            <a:ext cx="5059950" cy="7680469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62460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00F5AD-DE84-C54D-9C5D-AA7F2D9AD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589D71-6ED4-D946-88B7-FEDFB5173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4305438-7AF8-3B49-8688-E8B68F256231}"/>
              </a:ext>
            </a:extLst>
          </p:cNvPr>
          <p:cNvSpPr/>
          <p:nvPr/>
        </p:nvSpPr>
        <p:spPr>
          <a:xfrm>
            <a:off x="-182880" y="-142240"/>
            <a:ext cx="9530080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Qanelas Soft DEMO ExtraBold" pitchFamily="2" charset="77"/>
              </a:rPr>
              <a:t>HEALTH TIPS FOR THE TIMELESS</a:t>
            </a:r>
          </a:p>
        </p:txBody>
      </p:sp>
    </p:spTree>
    <p:extLst>
      <p:ext uri="{BB962C8B-B14F-4D97-AF65-F5344CB8AC3E}">
        <p14:creationId xmlns:p14="http://schemas.microsoft.com/office/powerpoint/2010/main" val="4151322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C9BE914-EF9D-F240-B6BB-5E7F45FCB681}"/>
              </a:ext>
            </a:extLst>
          </p:cNvPr>
          <p:cNvSpPr/>
          <p:nvPr/>
        </p:nvSpPr>
        <p:spPr>
          <a:xfrm>
            <a:off x="4552950" y="2243711"/>
            <a:ext cx="4400550" cy="4004689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solidFill>
                  <a:srgbClr val="7030A0"/>
                </a:solidFill>
                <a:latin typeface="DIN Condensed" pitchFamily="2" charset="0"/>
              </a:rPr>
              <a:t>Body Mass Index</a:t>
            </a: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r>
              <a:rPr lang="en-US" sz="2800" dirty="0">
                <a:solidFill>
                  <a:srgbClr val="7030A0"/>
                </a:solidFill>
                <a:latin typeface="DIN Condensed" pitchFamily="2" charset="0"/>
              </a:rPr>
              <a:t>Waist Circumference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2256C-928E-3F49-BB28-944502166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9750" y="251398"/>
            <a:ext cx="10401300" cy="1325563"/>
          </a:xfrm>
        </p:spPr>
        <p:txBody>
          <a:bodyPr/>
          <a:lstStyle/>
          <a:p>
            <a:pPr algn="ctr"/>
            <a:r>
              <a:rPr lang="en-US" sz="9600" dirty="0">
                <a:latin typeface="DIN Condensed" pitchFamily="2" charset="0"/>
              </a:rPr>
              <a:t>HEALTHY </a:t>
            </a:r>
            <a:r>
              <a:rPr lang="en-US" sz="9600" dirty="0">
                <a:solidFill>
                  <a:srgbClr val="005F42"/>
                </a:solidFill>
                <a:latin typeface="DIN Condensed" pitchFamily="2" charset="0"/>
              </a:rPr>
              <a:t>WEIGHT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C7331-C3AD-4A42-BF14-52396BC0E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349854"/>
            <a:ext cx="4171950" cy="41491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latin typeface="+mj-lt"/>
              </a:rPr>
              <a:t>Eat less calories and more nutrient dense food</a:t>
            </a:r>
          </a:p>
          <a:p>
            <a:pPr marL="0" indent="0" algn="ctr">
              <a:buNone/>
            </a:pPr>
            <a:endParaRPr lang="en-US" sz="3200" dirty="0">
              <a:latin typeface="+mj-lt"/>
            </a:endParaRPr>
          </a:p>
          <a:p>
            <a:pPr marL="0" indent="0" algn="ctr">
              <a:buNone/>
            </a:pPr>
            <a:r>
              <a:rPr lang="en-US" sz="3200" dirty="0">
                <a:latin typeface="+mj-lt"/>
              </a:rPr>
              <a:t>Varies from person to person</a:t>
            </a: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01E5E708-B731-1C4D-B056-1BB7AA047D4B}"/>
              </a:ext>
            </a:extLst>
          </p:cNvPr>
          <p:cNvSpPr/>
          <p:nvPr/>
        </p:nvSpPr>
        <p:spPr>
          <a:xfrm>
            <a:off x="4514850" y="1657350"/>
            <a:ext cx="4495800" cy="624461"/>
          </a:xfrm>
          <a:prstGeom prst="round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DIN Condensed" pitchFamily="2" charset="0"/>
              </a:rPr>
              <a:t>TOOLS YOU CAN USE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ED3A29E-497E-5C45-BD27-DBD217B00858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F73811D-5A30-8846-829C-FE4429E20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466" y="2954911"/>
            <a:ext cx="4147784" cy="1240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D628642-2F2C-D14A-86D3-D0829C7E03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475"/>
          <a:stretch/>
        </p:blipFill>
        <p:spPr>
          <a:xfrm>
            <a:off x="5035586" y="4862137"/>
            <a:ext cx="3397214" cy="126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85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216A305-9711-D04B-B765-375B9BC30F20}"/>
              </a:ext>
            </a:extLst>
          </p:cNvPr>
          <p:cNvSpPr/>
          <p:nvPr/>
        </p:nvSpPr>
        <p:spPr>
          <a:xfrm>
            <a:off x="-19050" y="-19050"/>
            <a:ext cx="9144000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 dirty="0">
              <a:latin typeface="Qanelas Soft DEMO ExtraBol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C7FDA1A-43E3-D648-AEB1-1E03BAA6B698}"/>
              </a:ext>
            </a:extLst>
          </p:cNvPr>
          <p:cNvSpPr/>
          <p:nvPr/>
        </p:nvSpPr>
        <p:spPr>
          <a:xfrm>
            <a:off x="857250" y="2035180"/>
            <a:ext cx="2857500" cy="690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DIN Condensed" pitchFamily="2" charset="0"/>
              </a:rPr>
              <a:t>UNDERWEIGHT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437D8BB-3E43-694B-8A5D-27DA8F6CB16A}"/>
              </a:ext>
            </a:extLst>
          </p:cNvPr>
          <p:cNvSpPr/>
          <p:nvPr/>
        </p:nvSpPr>
        <p:spPr>
          <a:xfrm>
            <a:off x="5276850" y="2036771"/>
            <a:ext cx="2857500" cy="690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DIN Condensed" pitchFamily="2" charset="0"/>
              </a:rPr>
              <a:t>OVERWEIGHT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111CAE4-77F8-C541-9C27-595AB2A09E45}"/>
              </a:ext>
            </a:extLst>
          </p:cNvPr>
          <p:cNvSpPr txBox="1"/>
          <p:nvPr/>
        </p:nvSpPr>
        <p:spPr>
          <a:xfrm>
            <a:off x="457200" y="3214458"/>
            <a:ext cx="4076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+mj-lt"/>
              </a:rPr>
              <a:t>Not enough eating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+mj-lt"/>
              </a:rPr>
              <a:t>Not eating nutrient dense food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+mj-lt"/>
              </a:rPr>
              <a:t>Illness/disease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BD4FE35-C051-9E4A-A9EB-8F9D0B8C3E3C}"/>
              </a:ext>
            </a:extLst>
          </p:cNvPr>
          <p:cNvSpPr/>
          <p:nvPr/>
        </p:nvSpPr>
        <p:spPr>
          <a:xfrm>
            <a:off x="4991100" y="3214457"/>
            <a:ext cx="40767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+mj-lt"/>
              </a:rPr>
              <a:t>Increase risk for heart disease, high BP, diabetes, and bone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394A890-7074-DB42-B9A8-628A44ED730A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91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C9BE914-EF9D-F240-B6BB-5E7F45FCB681}"/>
              </a:ext>
            </a:extLst>
          </p:cNvPr>
          <p:cNvSpPr/>
          <p:nvPr/>
        </p:nvSpPr>
        <p:spPr>
          <a:xfrm>
            <a:off x="4552950" y="2243711"/>
            <a:ext cx="4400550" cy="4004689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solidFill>
                  <a:srgbClr val="7030A0"/>
                </a:solidFill>
                <a:latin typeface="DIN Condensed" pitchFamily="2" charset="0"/>
              </a:rPr>
              <a:t>MYPLATE.GOV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2256C-928E-3F49-BB28-944502166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9750" y="251398"/>
            <a:ext cx="10401300" cy="1325563"/>
          </a:xfrm>
        </p:spPr>
        <p:txBody>
          <a:bodyPr/>
          <a:lstStyle/>
          <a:p>
            <a:pPr algn="ctr"/>
            <a:r>
              <a:rPr lang="en-US" sz="9600" dirty="0">
                <a:latin typeface="DIN Condensed" pitchFamily="2" charset="0"/>
              </a:rPr>
              <a:t>HEALTHY </a:t>
            </a:r>
            <a:r>
              <a:rPr lang="en-US" sz="9600" dirty="0">
                <a:solidFill>
                  <a:srgbClr val="005F42"/>
                </a:solidFill>
                <a:latin typeface="DIN Condensed" pitchFamily="2" charset="0"/>
              </a:rPr>
              <a:t>EATING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C7331-C3AD-4A42-BF14-52396BC0E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349854"/>
            <a:ext cx="4171950" cy="414915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4600" dirty="0">
                <a:latin typeface="+mj-lt"/>
              </a:rPr>
              <a:t>“Eat from the rainbow”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4600" dirty="0">
              <a:latin typeface="+mj-lt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4600" dirty="0">
                <a:latin typeface="+mj-lt"/>
              </a:rPr>
              <a:t>Control portion sizes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4600" dirty="0">
              <a:latin typeface="+mj-lt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4600" dirty="0">
                <a:latin typeface="+mj-lt"/>
              </a:rPr>
              <a:t>Plan and prepare your own meals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3200" dirty="0">
                <a:latin typeface="+mj-lt"/>
              </a:rPr>
              <a:t> </a:t>
            </a: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01E5E708-B731-1C4D-B056-1BB7AA047D4B}"/>
              </a:ext>
            </a:extLst>
          </p:cNvPr>
          <p:cNvSpPr/>
          <p:nvPr/>
        </p:nvSpPr>
        <p:spPr>
          <a:xfrm>
            <a:off x="4514850" y="1657350"/>
            <a:ext cx="4495800" cy="624461"/>
          </a:xfrm>
          <a:prstGeom prst="round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DIN Condensed" pitchFamily="2" charset="0"/>
              </a:rPr>
              <a:t>TOOLS YOU CAN 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ED0AC32-5FBA-A649-99DF-273C1BBC0549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819D44C-0FE3-DC45-B822-D094257632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338" b="12140"/>
          <a:stretch/>
        </p:blipFill>
        <p:spPr>
          <a:xfrm>
            <a:off x="4790401" y="2961521"/>
            <a:ext cx="3943153" cy="289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54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867D03C9-0EDB-8248-A4A1-BEB7CB64D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090" b="15910"/>
          <a:stretch/>
        </p:blipFill>
        <p:spPr>
          <a:xfrm>
            <a:off x="20" y="-253990"/>
            <a:ext cx="9143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10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216A305-9711-D04B-B765-375B9BC30F20}"/>
              </a:ext>
            </a:extLst>
          </p:cNvPr>
          <p:cNvSpPr/>
          <p:nvPr/>
        </p:nvSpPr>
        <p:spPr>
          <a:xfrm>
            <a:off x="-19050" y="-19050"/>
            <a:ext cx="9334500" cy="685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 dirty="0">
              <a:latin typeface="Qanelas Soft DEMO ExtraBold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C7FDA1A-43E3-D648-AEB1-1E03BAA6B698}"/>
              </a:ext>
            </a:extLst>
          </p:cNvPr>
          <p:cNvSpPr/>
          <p:nvPr/>
        </p:nvSpPr>
        <p:spPr>
          <a:xfrm>
            <a:off x="952499" y="1015035"/>
            <a:ext cx="2857500" cy="690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DIN Condensed" pitchFamily="2" charset="0"/>
              </a:rPr>
              <a:t>EAT MORE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437D8BB-3E43-694B-8A5D-27DA8F6CB16A}"/>
              </a:ext>
            </a:extLst>
          </p:cNvPr>
          <p:cNvSpPr/>
          <p:nvPr/>
        </p:nvSpPr>
        <p:spPr>
          <a:xfrm>
            <a:off x="5334001" y="1015034"/>
            <a:ext cx="2857500" cy="690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DIN Condensed" pitchFamily="2" charset="0"/>
              </a:rPr>
              <a:t>EAT LESS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111CAE4-77F8-C541-9C27-595AB2A09E45}"/>
              </a:ext>
            </a:extLst>
          </p:cNvPr>
          <p:cNvSpPr txBox="1"/>
          <p:nvPr/>
        </p:nvSpPr>
        <p:spPr>
          <a:xfrm>
            <a:off x="190501" y="2057313"/>
            <a:ext cx="43814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Fruits and vegetables Whole grains, like oatmeal, whole-wheat bread, and brown rice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Fat-free or low-fat milk and cheese, or soy or rice milk that is fortified with vitamin D and calcium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Seafood, lean meats, poultry, and eggs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Beans, nuts, and seeds </a:t>
            </a:r>
            <a:endParaRPr lang="en-PH" sz="24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BD4FE35-C051-9E4A-A9EB-8F9D0B8C3E3C}"/>
              </a:ext>
            </a:extLst>
          </p:cNvPr>
          <p:cNvSpPr/>
          <p:nvPr/>
        </p:nvSpPr>
        <p:spPr>
          <a:xfrm>
            <a:off x="4581522" y="2057313"/>
            <a:ext cx="437197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Sugar-sweetened drinks and desserts that have added sugars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Foods with butter, shortening, or other fats that are solid at room temperature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chemeClr val="bg1"/>
                </a:solidFill>
                <a:latin typeface="+mj-lt"/>
              </a:rPr>
              <a:t>White bread, rice, and pasta made from refined grains </a:t>
            </a:r>
            <a:endParaRPr lang="en-PH" sz="24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6224DEB-254B-2A4D-9B6E-4E9CAEEFD68B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629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C9BE914-EF9D-F240-B6BB-5E7F45FCB681}"/>
              </a:ext>
            </a:extLst>
          </p:cNvPr>
          <p:cNvSpPr/>
          <p:nvPr/>
        </p:nvSpPr>
        <p:spPr>
          <a:xfrm>
            <a:off x="4552950" y="2243711"/>
            <a:ext cx="4400550" cy="4004689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2256C-928E-3F49-BB28-944502166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57300" y="331787"/>
            <a:ext cx="10401300" cy="1325563"/>
          </a:xfrm>
        </p:spPr>
        <p:txBody>
          <a:bodyPr/>
          <a:lstStyle/>
          <a:p>
            <a:pPr algn="ctr"/>
            <a:r>
              <a:rPr lang="en-US" sz="9600" dirty="0">
                <a:latin typeface="DIN Condensed" pitchFamily="2" charset="0"/>
              </a:rPr>
              <a:t>PHYSICAL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C7331-C3AD-4A42-BF14-52396BC0E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349854"/>
            <a:ext cx="4171950" cy="414915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PH" dirty="0"/>
              <a:t>Physical activity is good for your health at every age </a:t>
            </a:r>
          </a:p>
          <a:p>
            <a:pPr marL="0" indent="0" algn="ctr">
              <a:buNone/>
            </a:pPr>
            <a:endParaRPr lang="en-PH" dirty="0"/>
          </a:p>
          <a:p>
            <a:pPr marL="0" indent="0" algn="ctr">
              <a:buNone/>
            </a:pPr>
            <a:r>
              <a:rPr lang="en-PH" dirty="0"/>
              <a:t>Do a variety of physical activities</a:t>
            </a:r>
          </a:p>
          <a:p>
            <a:pPr marL="0" indent="0" algn="ctr">
              <a:buNone/>
            </a:pPr>
            <a:endParaRPr lang="en-PH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01E5E708-B731-1C4D-B056-1BB7AA047D4B}"/>
              </a:ext>
            </a:extLst>
          </p:cNvPr>
          <p:cNvSpPr/>
          <p:nvPr/>
        </p:nvSpPr>
        <p:spPr>
          <a:xfrm>
            <a:off x="4514850" y="1657350"/>
            <a:ext cx="4495800" cy="624461"/>
          </a:xfrm>
          <a:prstGeom prst="round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DIN Condensed" pitchFamily="2" charset="0"/>
              </a:rPr>
              <a:t>TOOLS YOU CAN USE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E9B5DE2-D400-F74B-9947-A0141AD93DB7}"/>
              </a:ext>
            </a:extLst>
          </p:cNvPr>
          <p:cNvSpPr/>
          <p:nvPr/>
        </p:nvSpPr>
        <p:spPr>
          <a:xfrm>
            <a:off x="4886326" y="2524617"/>
            <a:ext cx="1771649" cy="16282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DIN Condensed" pitchFamily="2" charset="0"/>
              </a:rPr>
              <a:t>AEROBIC ACTIVITY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A5A8746-5C39-1546-AAFF-C85ACB525E77}"/>
              </a:ext>
            </a:extLst>
          </p:cNvPr>
          <p:cNvSpPr/>
          <p:nvPr/>
        </p:nvSpPr>
        <p:spPr>
          <a:xfrm>
            <a:off x="6753225" y="2524618"/>
            <a:ext cx="1771649" cy="16282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DIN Condensed" pitchFamily="2" charset="0"/>
              </a:rPr>
              <a:t>ACTIVITY TO STRENGTHEN MUSCLES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DF0F077F-9472-E047-B052-36FC5620E88B}"/>
              </a:ext>
            </a:extLst>
          </p:cNvPr>
          <p:cNvSpPr/>
          <p:nvPr/>
        </p:nvSpPr>
        <p:spPr>
          <a:xfrm>
            <a:off x="6762750" y="4263010"/>
            <a:ext cx="1771649" cy="16282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DIN Condensed" pitchFamily="2" charset="0"/>
              </a:rPr>
              <a:t>ACTIVITY TO IMPROVE BALANCE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3180CFE-034C-AA45-8F2E-FBFD379B71CC}"/>
              </a:ext>
            </a:extLst>
          </p:cNvPr>
          <p:cNvSpPr/>
          <p:nvPr/>
        </p:nvSpPr>
        <p:spPr>
          <a:xfrm>
            <a:off x="4886325" y="4246055"/>
            <a:ext cx="1771649" cy="16282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DIN Condensed" pitchFamily="2" charset="0"/>
              </a:rPr>
              <a:t>ACTIVITY TO INCREASE FLEXIBILITY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618ED4D-C6B4-4544-9A6B-21C58B4A3B8B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033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1133324-A4CA-F44E-A551-F19910E19E52}"/>
              </a:ext>
            </a:extLst>
          </p:cNvPr>
          <p:cNvSpPr/>
          <p:nvPr/>
        </p:nvSpPr>
        <p:spPr>
          <a:xfrm>
            <a:off x="304801" y="210538"/>
            <a:ext cx="2400299" cy="26469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DIN Condensed" pitchFamily="2" charset="0"/>
              </a:rPr>
              <a:t>AEROBIC ACTIVITY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20B8CCD-68D6-4445-BCCE-2242A8B6B392}"/>
              </a:ext>
            </a:extLst>
          </p:cNvPr>
          <p:cNvSpPr/>
          <p:nvPr/>
        </p:nvSpPr>
        <p:spPr>
          <a:xfrm>
            <a:off x="2952749" y="3000227"/>
            <a:ext cx="58864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RECOMMENDED ACTIVITIES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Go for a brisk walk.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Do heavy housework or gardening.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Look into a water aerobics or tennis class for seniors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PH" sz="24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PH" sz="2400" dirty="0">
              <a:latin typeface="+mj-lt"/>
            </a:endParaRPr>
          </a:p>
          <a:p>
            <a:endParaRPr lang="en-PH" sz="2400" dirty="0">
              <a:latin typeface="+mj-lt"/>
            </a:endParaRPr>
          </a:p>
          <a:p>
            <a:endParaRPr lang="en-PH" sz="240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794D477-ACB6-E84F-A310-2414F7D91AA1}"/>
              </a:ext>
            </a:extLst>
          </p:cNvPr>
          <p:cNvSpPr/>
          <p:nvPr/>
        </p:nvSpPr>
        <p:spPr>
          <a:xfrm>
            <a:off x="2705099" y="210538"/>
            <a:ext cx="6134100" cy="264696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>
                <a:solidFill>
                  <a:srgbClr val="7030A0"/>
                </a:solidFill>
                <a:latin typeface="+mj-lt"/>
              </a:rPr>
              <a:t>Aerobic (or endurance) exercise uses your large muscle groups (chest, legs, and back) to increase your heart rate and breathing</a:t>
            </a:r>
            <a:r>
              <a:rPr lang="en-PH" sz="2800" dirty="0">
                <a:solidFill>
                  <a:srgbClr val="7030A0"/>
                </a:solidFill>
              </a:rPr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0DF5575-39DE-DA49-802A-A5E6937E3529}"/>
              </a:ext>
            </a:extLst>
          </p:cNvPr>
          <p:cNvSpPr/>
          <p:nvPr/>
        </p:nvSpPr>
        <p:spPr>
          <a:xfrm>
            <a:off x="304800" y="2952750"/>
            <a:ext cx="2400299" cy="33547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en-PH" sz="2800" b="1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endParaRPr lang="en-PH" sz="2800" b="1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BENEFITS</a:t>
            </a:r>
          </a:p>
          <a:p>
            <a:pPr algn="ctr"/>
            <a:r>
              <a:rPr lang="en-PH" sz="2800" dirty="0">
                <a:latin typeface="+mj-lt"/>
              </a:rPr>
              <a:t>Stay active as you age</a:t>
            </a:r>
            <a:r>
              <a:rPr lang="en-PH" dirty="0"/>
              <a:t>. </a:t>
            </a:r>
          </a:p>
          <a:p>
            <a:pPr algn="ctr"/>
            <a:endParaRPr lang="en-PH" sz="2400" dirty="0">
              <a:effectLst/>
            </a:endParaRPr>
          </a:p>
          <a:p>
            <a:pPr algn="ctr"/>
            <a:endParaRPr lang="en-PH" sz="2400" dirty="0"/>
          </a:p>
          <a:p>
            <a:pPr algn="ctr"/>
            <a:endParaRPr lang="en-PH" sz="2400" dirty="0">
              <a:effectLst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8643CC5-12B9-3D4C-B782-83411F4C09A7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88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1133324-A4CA-F44E-A551-F19910E19E52}"/>
              </a:ext>
            </a:extLst>
          </p:cNvPr>
          <p:cNvSpPr/>
          <p:nvPr/>
        </p:nvSpPr>
        <p:spPr>
          <a:xfrm>
            <a:off x="304801" y="210538"/>
            <a:ext cx="2400299" cy="2646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DIN Condensed" pitchFamily="2" charset="0"/>
              </a:rPr>
              <a:t>ACTIVITY TO STRENGTHEN MUSCLES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20B8CCD-68D6-4445-BCCE-2242A8B6B392}"/>
              </a:ext>
            </a:extLst>
          </p:cNvPr>
          <p:cNvSpPr/>
          <p:nvPr/>
        </p:nvSpPr>
        <p:spPr>
          <a:xfrm>
            <a:off x="2952749" y="3000227"/>
            <a:ext cx="588645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RECOMMENDED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Raise and lower arms and legs for a number of counts. You can even do this while seated.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Climb stairs in your house or at a mall if you can do so safely. Use your cane if needed.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Dig in the garden, rake, and push a lawn mower.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PH" sz="2400" dirty="0">
              <a:latin typeface="+mj-lt"/>
            </a:endParaRPr>
          </a:p>
          <a:p>
            <a:endParaRPr lang="en-PH" sz="2400" dirty="0">
              <a:latin typeface="+mj-lt"/>
            </a:endParaRPr>
          </a:p>
          <a:p>
            <a:endParaRPr lang="en-PH" sz="240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794D477-ACB6-E84F-A310-2414F7D91AA1}"/>
              </a:ext>
            </a:extLst>
          </p:cNvPr>
          <p:cNvSpPr/>
          <p:nvPr/>
        </p:nvSpPr>
        <p:spPr>
          <a:xfrm>
            <a:off x="2705099" y="210538"/>
            <a:ext cx="6134100" cy="264696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dirty="0">
                <a:solidFill>
                  <a:srgbClr val="7030A0"/>
                </a:solidFill>
                <a:latin typeface="+mj-lt"/>
              </a:rPr>
              <a:t>This activity strengthens your muscles by making you </a:t>
            </a:r>
            <a:r>
              <a:rPr lang="en-PH" sz="2400" b="1" dirty="0">
                <a:solidFill>
                  <a:srgbClr val="7030A0"/>
                </a:solidFill>
                <a:latin typeface="+mj-lt"/>
              </a:rPr>
              <a:t>push or pull against something</a:t>
            </a:r>
            <a:r>
              <a:rPr lang="en-PH" sz="2400" dirty="0">
                <a:solidFill>
                  <a:srgbClr val="7030A0"/>
                </a:solidFill>
                <a:latin typeface="+mj-lt"/>
              </a:rPr>
              <a:t>, such as gravity, hand-held weights, exercise bands, or even soup cans. </a:t>
            </a:r>
            <a:endParaRPr lang="en-PH" sz="3600" dirty="0">
              <a:solidFill>
                <a:srgbClr val="7030A0"/>
              </a:solidFill>
              <a:effectLst/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0DF5575-39DE-DA49-802A-A5E6937E3529}"/>
              </a:ext>
            </a:extLst>
          </p:cNvPr>
          <p:cNvSpPr/>
          <p:nvPr/>
        </p:nvSpPr>
        <p:spPr>
          <a:xfrm>
            <a:off x="304800" y="2952750"/>
            <a:ext cx="2400299" cy="35394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en-PH" sz="2800" b="1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BENEFITS</a:t>
            </a:r>
          </a:p>
          <a:p>
            <a:pPr algn="ctr"/>
            <a:r>
              <a:rPr lang="en-PH" dirty="0">
                <a:latin typeface="+mj-lt"/>
              </a:rPr>
              <a:t>Increase your strength and independence.</a:t>
            </a:r>
          </a:p>
          <a:p>
            <a:pPr algn="ctr"/>
            <a:r>
              <a:rPr lang="en-PH" dirty="0">
                <a:latin typeface="+mj-lt"/>
              </a:rPr>
              <a:t> </a:t>
            </a:r>
          </a:p>
          <a:p>
            <a:pPr algn="ctr"/>
            <a:r>
              <a:rPr lang="en-PH" dirty="0">
                <a:latin typeface="+mj-lt"/>
              </a:rPr>
              <a:t>Reduce your need for a cane. 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Improve your balance at the same time. </a:t>
            </a:r>
            <a:endParaRPr lang="en-PH" sz="2400" dirty="0"/>
          </a:p>
          <a:p>
            <a:pPr algn="ctr"/>
            <a:endParaRPr lang="en-PH" sz="2400" dirty="0"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4F17438-BD6D-DB43-85CD-E58E5E3233A1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34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1133324-A4CA-F44E-A551-F19910E19E52}"/>
              </a:ext>
            </a:extLst>
          </p:cNvPr>
          <p:cNvSpPr/>
          <p:nvPr/>
        </p:nvSpPr>
        <p:spPr>
          <a:xfrm>
            <a:off x="304801" y="210538"/>
            <a:ext cx="2400299" cy="26469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DIN Condensed" pitchFamily="2" charset="0"/>
              </a:rPr>
              <a:t>ACTIVITY TO IMPROVE BALANCE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20B8CCD-68D6-4445-BCCE-2242A8B6B392}"/>
              </a:ext>
            </a:extLst>
          </p:cNvPr>
          <p:cNvSpPr/>
          <p:nvPr/>
        </p:nvSpPr>
        <p:spPr>
          <a:xfrm>
            <a:off x="2952749" y="3000227"/>
            <a:ext cx="588645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RECOMMENDED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Try walking heel to toe in a straight line.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Practice standing on one foot.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PH" sz="2400" dirty="0">
                <a:latin typeface="+mj-lt"/>
              </a:rPr>
              <a:t>Stand up from a chair and sit down again without using your hands. </a:t>
            </a:r>
          </a:p>
          <a:p>
            <a:endParaRPr lang="en-PH" sz="240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794D477-ACB6-E84F-A310-2414F7D91AA1}"/>
              </a:ext>
            </a:extLst>
          </p:cNvPr>
          <p:cNvSpPr/>
          <p:nvPr/>
        </p:nvSpPr>
        <p:spPr>
          <a:xfrm>
            <a:off x="2705099" y="210538"/>
            <a:ext cx="6134100" cy="264696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>
                <a:solidFill>
                  <a:srgbClr val="7030A0"/>
                </a:solidFill>
                <a:latin typeface="+mj-lt"/>
              </a:rPr>
              <a:t>Balance activity requires you to keep control of your body as you move.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0DF5575-39DE-DA49-802A-A5E6937E3529}"/>
              </a:ext>
            </a:extLst>
          </p:cNvPr>
          <p:cNvSpPr/>
          <p:nvPr/>
        </p:nvSpPr>
        <p:spPr>
          <a:xfrm>
            <a:off x="304800" y="2952750"/>
            <a:ext cx="2400299" cy="33855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BENEFITS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Stay steady on your feet. 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Reduce the risk of a fall or injury. 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Improve your strength at the same time. </a:t>
            </a:r>
            <a:endParaRPr lang="en-PH" sz="2400" dirty="0"/>
          </a:p>
          <a:p>
            <a:pPr algn="ctr"/>
            <a:endParaRPr lang="en-PH" sz="2400" dirty="0"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79955F5-476D-2D4A-875E-7E19C495B725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162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FA4C5A-4DC4-B24A-88DD-07D403186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010" y="2103437"/>
            <a:ext cx="7886700" cy="1325563"/>
          </a:xfrm>
        </p:spPr>
        <p:txBody>
          <a:bodyPr/>
          <a:lstStyle/>
          <a:p>
            <a:r>
              <a:rPr lang="en-US" sz="7200" dirty="0"/>
              <a:t>SENIOR CITIZENS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07EB594-E5A9-2848-86CA-3D92BC90C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3428999"/>
            <a:ext cx="7886700" cy="274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PH" sz="3600" dirty="0"/>
              <a:t>Any person who is at least 60 years of age or older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51105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1133324-A4CA-F44E-A551-F19910E19E52}"/>
              </a:ext>
            </a:extLst>
          </p:cNvPr>
          <p:cNvSpPr/>
          <p:nvPr/>
        </p:nvSpPr>
        <p:spPr>
          <a:xfrm>
            <a:off x="304801" y="210538"/>
            <a:ext cx="2400299" cy="26469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DIN Condensed" pitchFamily="2" charset="0"/>
              </a:rPr>
              <a:t>ACTIVITY TO INCREASE FLEXIBILITY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20B8CCD-68D6-4445-BCCE-2242A8B6B392}"/>
              </a:ext>
            </a:extLst>
          </p:cNvPr>
          <p:cNvSpPr/>
          <p:nvPr/>
        </p:nvSpPr>
        <p:spPr>
          <a:xfrm>
            <a:off x="2952749" y="3000227"/>
            <a:ext cx="588645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RECOMMENDED ACTIVITIES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800" dirty="0">
                <a:latin typeface="+mj-lt"/>
              </a:rPr>
              <a:t>Stretch all muscle groups. </a:t>
            </a:r>
            <a:endParaRPr lang="en-PH" sz="36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PH" sz="2800" dirty="0">
                <a:latin typeface="+mj-lt"/>
              </a:rPr>
              <a:t>Take a yoga class or practice yoga with a video</a:t>
            </a:r>
            <a:r>
              <a:rPr lang="en-PH" dirty="0"/>
              <a:t>. </a:t>
            </a:r>
            <a:endParaRPr lang="en-PH" sz="2400" dirty="0"/>
          </a:p>
          <a:p>
            <a:endParaRPr lang="en-PH" sz="240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794D477-ACB6-E84F-A310-2414F7D91AA1}"/>
              </a:ext>
            </a:extLst>
          </p:cNvPr>
          <p:cNvSpPr/>
          <p:nvPr/>
        </p:nvSpPr>
        <p:spPr>
          <a:xfrm>
            <a:off x="2705099" y="210538"/>
            <a:ext cx="6134100" cy="264696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dirty="0">
                <a:solidFill>
                  <a:srgbClr val="7030A0"/>
                </a:solidFill>
                <a:latin typeface="+mj-lt"/>
              </a:rPr>
              <a:t>Flexibility activity improves your range of motion. </a:t>
            </a:r>
            <a:endParaRPr lang="en-PH" sz="4400" dirty="0">
              <a:solidFill>
                <a:srgbClr val="7030A0"/>
              </a:solidFill>
              <a:effectLst/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0DF5575-39DE-DA49-802A-A5E6937E3529}"/>
              </a:ext>
            </a:extLst>
          </p:cNvPr>
          <p:cNvSpPr/>
          <p:nvPr/>
        </p:nvSpPr>
        <p:spPr>
          <a:xfrm>
            <a:off x="304800" y="2952750"/>
            <a:ext cx="2400299" cy="33855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PH" sz="2800" b="1" dirty="0">
                <a:solidFill>
                  <a:srgbClr val="7030A0"/>
                </a:solidFill>
                <a:latin typeface="DIN Condensed" pitchFamily="2" charset="0"/>
              </a:rPr>
              <a:t>BENEFITS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Keep the full range of motion of your muscles and joints. 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Prevent stiffness as you age. </a:t>
            </a:r>
          </a:p>
          <a:p>
            <a:pPr algn="ctr"/>
            <a:endParaRPr lang="en-PH" dirty="0">
              <a:latin typeface="+mj-lt"/>
            </a:endParaRPr>
          </a:p>
          <a:p>
            <a:pPr algn="ctr"/>
            <a:r>
              <a:rPr lang="en-PH" dirty="0">
                <a:latin typeface="+mj-lt"/>
              </a:rPr>
              <a:t>Lower your stress </a:t>
            </a:r>
          </a:p>
          <a:p>
            <a:pPr algn="ctr"/>
            <a:endParaRPr lang="en-PH" sz="2400" dirty="0"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1BD12F0-DD8F-D948-A06C-1932382C5803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155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F5B2D5-6D66-F441-93CA-491541DFF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66218"/>
            <a:ext cx="7886700" cy="1325563"/>
          </a:xfrm>
        </p:spPr>
        <p:txBody>
          <a:bodyPr/>
          <a:lstStyle/>
          <a:p>
            <a:r>
              <a:rPr lang="en-US" sz="6000" dirty="0"/>
              <a:t>Pick an activity you enjoy and create small, specific goals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6612F0C-2823-A347-A881-85C0BEE325D0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513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7182DB-A0EA-4340-B1C9-16D1D757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A5CB36E-02B9-B14E-9A2B-D6EF40135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PH" b="1" dirty="0"/>
              <a:t>3-5 times a week </a:t>
            </a:r>
            <a:r>
              <a:rPr lang="en-PH" dirty="0"/>
              <a:t>for at least </a:t>
            </a:r>
            <a:r>
              <a:rPr lang="en-PH" b="1" dirty="0"/>
              <a:t>30 minutes </a:t>
            </a:r>
            <a:r>
              <a:rPr lang="en-PH" dirty="0"/>
              <a:t>is strongly advised</a:t>
            </a:r>
          </a:p>
          <a:p>
            <a:r>
              <a:rPr lang="en-PH" dirty="0"/>
              <a:t>An effective exercise is one which would increase the heart rate adequately to about </a:t>
            </a:r>
            <a:r>
              <a:rPr lang="en-PH" b="1" dirty="0"/>
              <a:t>75% of maximum heart rate (HR)</a:t>
            </a:r>
            <a:r>
              <a:rPr lang="en-PH" dirty="0"/>
              <a:t>. </a:t>
            </a:r>
          </a:p>
          <a:p>
            <a:pPr marL="0" indent="0">
              <a:buNone/>
            </a:pPr>
            <a:endParaRPr lang="en-PH" dirty="0"/>
          </a:p>
          <a:p>
            <a:pPr marL="0" indent="0" algn="ctr">
              <a:buNone/>
            </a:pPr>
            <a:r>
              <a:rPr lang="en-PH" dirty="0"/>
              <a:t>Maximum HR = 220 – age in years </a:t>
            </a:r>
          </a:p>
          <a:p>
            <a:pPr marL="0" indent="0" algn="ctr">
              <a:buNone/>
            </a:pPr>
            <a:r>
              <a:rPr lang="en-PH" dirty="0"/>
              <a:t>Target HR = Maximum HR x 0.75</a:t>
            </a:r>
          </a:p>
        </p:txBody>
      </p:sp>
    </p:spTree>
    <p:extLst>
      <p:ext uri="{BB962C8B-B14F-4D97-AF65-F5344CB8AC3E}">
        <p14:creationId xmlns:p14="http://schemas.microsoft.com/office/powerpoint/2010/main" val="3656516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E9BD39-356D-7641-AFA9-0E70F2035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TIPS!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6821F50-1FD1-8E49-9252-40BF3B759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PH" dirty="0">
                <a:latin typeface="+mj-lt"/>
              </a:rPr>
              <a:t>Ask your health care provider about ways you can safely increase the amount of physical activity you do now. </a:t>
            </a:r>
          </a:p>
          <a:p>
            <a:r>
              <a:rPr lang="en-PH" dirty="0">
                <a:latin typeface="+mj-lt"/>
              </a:rPr>
              <a:t>Take time to warm up and cool down. </a:t>
            </a:r>
          </a:p>
          <a:p>
            <a:r>
              <a:rPr lang="en-PH" dirty="0">
                <a:latin typeface="+mj-lt"/>
              </a:rPr>
              <a:t>Start slowly and build up to more intense activity. </a:t>
            </a:r>
          </a:p>
          <a:p>
            <a:r>
              <a:rPr lang="en-PH" dirty="0">
                <a:latin typeface="+mj-lt"/>
              </a:rPr>
              <a:t>Wear a sturdy pair of shoes. </a:t>
            </a:r>
          </a:p>
          <a:p>
            <a:r>
              <a:rPr lang="en-PH" b="1" dirty="0">
                <a:latin typeface="+mj-lt"/>
              </a:rPr>
              <a:t>STOP</a:t>
            </a:r>
            <a:r>
              <a:rPr lang="en-PH" dirty="0">
                <a:latin typeface="+mj-lt"/>
              </a:rPr>
              <a:t> if you have pain, become dizzy, or feel short of breath. </a:t>
            </a:r>
          </a:p>
          <a:p>
            <a:r>
              <a:rPr lang="en-PH" dirty="0">
                <a:latin typeface="+mj-lt"/>
              </a:rPr>
              <a:t>Drink water. 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164D857-8FA5-3647-B9C3-3BC3CB1AD899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477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C9BE914-EF9D-F240-B6BB-5E7F45FCB681}"/>
              </a:ext>
            </a:extLst>
          </p:cNvPr>
          <p:cNvSpPr/>
          <p:nvPr/>
        </p:nvSpPr>
        <p:spPr>
          <a:xfrm>
            <a:off x="4552950" y="2243711"/>
            <a:ext cx="4400550" cy="4004689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solidFill>
                  <a:srgbClr val="7030A0"/>
                </a:solidFill>
                <a:latin typeface="DIN Condensed" pitchFamily="2" charset="0"/>
              </a:rPr>
              <a:t>BLOOD SUGAR MONITORING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2256C-928E-3F49-BB28-944502166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85208"/>
            <a:ext cx="10401300" cy="1325563"/>
          </a:xfrm>
        </p:spPr>
        <p:txBody>
          <a:bodyPr/>
          <a:lstStyle/>
          <a:p>
            <a:r>
              <a:rPr lang="en-US" sz="9600" dirty="0">
                <a:latin typeface="DIN Condensed" pitchFamily="2" charset="0"/>
              </a:rPr>
              <a:t>DIABETES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C7331-C3AD-4A42-BF14-52396BC0E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349854"/>
            <a:ext cx="4171950" cy="414915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PH" sz="2400" dirty="0"/>
              <a:t>Type 2 diabetes is the most common form of diabetes—and it means that your body doesn’t use insulin properly.</a:t>
            </a:r>
          </a:p>
          <a:p>
            <a:pPr marL="0" indent="0" algn="ctr">
              <a:buNone/>
            </a:pPr>
            <a:endParaRPr lang="en-PH" sz="2400" dirty="0"/>
          </a:p>
          <a:p>
            <a:pPr marL="0" indent="0" algn="ctr">
              <a:buNone/>
            </a:pPr>
            <a:r>
              <a:rPr lang="en-PH" sz="2400" dirty="0"/>
              <a:t>Managed with diet, exercise, and/or medications </a:t>
            </a: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01E5E708-B731-1C4D-B056-1BB7AA047D4B}"/>
              </a:ext>
            </a:extLst>
          </p:cNvPr>
          <p:cNvSpPr/>
          <p:nvPr/>
        </p:nvSpPr>
        <p:spPr>
          <a:xfrm>
            <a:off x="4514850" y="1657350"/>
            <a:ext cx="4495800" cy="624461"/>
          </a:xfrm>
          <a:prstGeom prst="round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DIN Condensed" pitchFamily="2" charset="0"/>
              </a:rPr>
              <a:t>TOOLS YOU CAN USE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618ED4D-C6B4-4544-9A6B-21C58B4A3B8B}"/>
              </a:ext>
            </a:extLst>
          </p:cNvPr>
          <p:cNvSpPr txBox="1"/>
          <p:nvPr/>
        </p:nvSpPr>
        <p:spPr>
          <a:xfrm>
            <a:off x="757767" y="6538925"/>
            <a:ext cx="8286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American Diabetes Association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121932F-96E4-BE46-BF45-5AD854AFA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099" y="2868172"/>
            <a:ext cx="3357033" cy="30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98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2471AD-AAFB-004B-BE2A-47D8E503A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88460"/>
            <a:ext cx="7886700" cy="1325563"/>
          </a:xfrm>
        </p:spPr>
        <p:txBody>
          <a:bodyPr/>
          <a:lstStyle/>
          <a:p>
            <a:r>
              <a:rPr lang="en-US" dirty="0"/>
              <a:t>General Principles in the Diabetic 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0AF5FFB-A751-3D47-B03E-5A01A1C1A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21996"/>
            <a:ext cx="7886700" cy="435133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PH" dirty="0"/>
              <a:t>Stay away from food that has high carbs and instead choose a more balanced nutrient mix of carbs, protein, and fat.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PH" dirty="0"/>
              <a:t>Sugar can come in the form of </a:t>
            </a:r>
            <a:r>
              <a:rPr lang="en-PH" b="1" dirty="0"/>
              <a:t>starchy vegetables</a:t>
            </a:r>
            <a:r>
              <a:rPr lang="en-PH" dirty="0"/>
              <a:t> (peas, corn, beans, potatoes), or even in </a:t>
            </a:r>
            <a:r>
              <a:rPr lang="en-PH" b="1" dirty="0"/>
              <a:t>milk</a:t>
            </a:r>
            <a:r>
              <a:rPr lang="en-PH" dirty="0"/>
              <a:t> or </a:t>
            </a:r>
            <a:r>
              <a:rPr lang="en-PH" b="1" dirty="0"/>
              <a:t>fruit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PH" dirty="0"/>
              <a:t>Always carry a source of simple sugar to manage low blood sugar (hypoglycemia0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ADDD60D-3BAA-3446-8ABB-7173821B0985}"/>
              </a:ext>
            </a:extLst>
          </p:cNvPr>
          <p:cNvSpPr/>
          <p:nvPr/>
        </p:nvSpPr>
        <p:spPr>
          <a:xfrm>
            <a:off x="6070466" y="6488668"/>
            <a:ext cx="3073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American Diabetes Association</a:t>
            </a:r>
          </a:p>
        </p:txBody>
      </p:sp>
    </p:spTree>
    <p:extLst>
      <p:ext uri="{BB962C8B-B14F-4D97-AF65-F5344CB8AC3E}">
        <p14:creationId xmlns:p14="http://schemas.microsoft.com/office/powerpoint/2010/main" val="3072288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1F0DFA-9475-FA45-BBAF-89B2A5518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76D68CE-E15A-3E46-8F8F-622275E540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936"/>
          <a:stretch/>
        </p:blipFill>
        <p:spPr>
          <a:xfrm>
            <a:off x="-33537" y="0"/>
            <a:ext cx="9177537" cy="611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497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F51F6-023A-1149-83E7-9EB84E60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A6850CF-5F58-0A40-A9AD-B6BECFAB5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796322-DCAB-2B4A-B6B8-816F15ED6F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420" b="32439"/>
          <a:stretch/>
        </p:blipFill>
        <p:spPr>
          <a:xfrm>
            <a:off x="0" y="1825625"/>
            <a:ext cx="9144000" cy="42780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EE2E5CC-55F7-1849-A778-1A08B0DB38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7310"/>
          <a:stretch/>
        </p:blipFill>
        <p:spPr>
          <a:xfrm>
            <a:off x="-14515" y="-106504"/>
            <a:ext cx="9158515" cy="193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679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F51F6-023A-1149-83E7-9EB84E60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A6850CF-5F58-0A40-A9AD-B6BECFAB5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796322-DCAB-2B4A-B6B8-816F15ED6F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20" b="32439"/>
          <a:stretch/>
        </p:blipFill>
        <p:spPr>
          <a:xfrm>
            <a:off x="0" y="1969381"/>
            <a:ext cx="9144000" cy="42780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EE2E5CC-55F7-1849-A778-1A08B0DB38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7310"/>
          <a:stretch/>
        </p:blipFill>
        <p:spPr>
          <a:xfrm>
            <a:off x="-14515" y="-64346"/>
            <a:ext cx="9158515" cy="19321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7F28E43-6C5D-ED46-ADFF-99390BF6C8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73"/>
          <a:stretch/>
        </p:blipFill>
        <p:spPr>
          <a:xfrm>
            <a:off x="-14515" y="1690690"/>
            <a:ext cx="9321960" cy="522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120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C9BE914-EF9D-F240-B6BB-5E7F45FCB681}"/>
              </a:ext>
            </a:extLst>
          </p:cNvPr>
          <p:cNvSpPr/>
          <p:nvPr/>
        </p:nvSpPr>
        <p:spPr>
          <a:xfrm>
            <a:off x="4552950" y="2243711"/>
            <a:ext cx="4400550" cy="4004689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r>
              <a:rPr lang="en-US" sz="2800" dirty="0">
                <a:solidFill>
                  <a:srgbClr val="7030A0"/>
                </a:solidFill>
                <a:latin typeface="DIN Condensed" pitchFamily="2" charset="0"/>
              </a:rPr>
              <a:t>BLOOD PRESSURE MONITORING</a:t>
            </a: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r>
              <a:rPr lang="en-US" sz="8800" dirty="0">
                <a:solidFill>
                  <a:srgbClr val="7030A0"/>
                </a:solidFill>
                <a:latin typeface="DIN Condensed" pitchFamily="2" charset="0"/>
              </a:rPr>
              <a:t>&gt;140/90</a:t>
            </a:r>
            <a:endParaRPr lang="en-US" sz="60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endParaRPr lang="en-US" sz="2800" dirty="0">
              <a:solidFill>
                <a:srgbClr val="7030A0"/>
              </a:solidFill>
              <a:latin typeface="DIN Condensed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2256C-928E-3F49-BB28-944502166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85208"/>
            <a:ext cx="10401300" cy="1325563"/>
          </a:xfrm>
        </p:spPr>
        <p:txBody>
          <a:bodyPr/>
          <a:lstStyle/>
          <a:p>
            <a:r>
              <a:rPr lang="en-US" sz="9600" dirty="0">
                <a:latin typeface="DIN Condensed" pitchFamily="2" charset="0"/>
              </a:rPr>
              <a:t>HYPERTENSION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C7331-C3AD-4A42-BF14-52396BC0E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349854"/>
            <a:ext cx="4171950" cy="4149153"/>
          </a:xfrm>
        </p:spPr>
        <p:txBody>
          <a:bodyPr>
            <a:noAutofit/>
          </a:bodyPr>
          <a:lstStyle/>
          <a:p>
            <a:r>
              <a:rPr lang="en-PH" dirty="0"/>
              <a:t>Weight loss</a:t>
            </a:r>
          </a:p>
          <a:p>
            <a:r>
              <a:rPr lang="en-PH" dirty="0"/>
              <a:t>Exercise</a:t>
            </a:r>
          </a:p>
          <a:p>
            <a:r>
              <a:rPr lang="en-PH" dirty="0"/>
              <a:t>The DASH diet</a:t>
            </a:r>
          </a:p>
          <a:p>
            <a:r>
              <a:rPr lang="en-PH" dirty="0"/>
              <a:t>Reducing sodium (salt) intake</a:t>
            </a:r>
          </a:p>
          <a:p>
            <a:r>
              <a:rPr lang="en-PH" dirty="0"/>
              <a:t>Not smoking</a:t>
            </a: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01E5E708-B731-1C4D-B056-1BB7AA047D4B}"/>
              </a:ext>
            </a:extLst>
          </p:cNvPr>
          <p:cNvSpPr/>
          <p:nvPr/>
        </p:nvSpPr>
        <p:spPr>
          <a:xfrm>
            <a:off x="4514850" y="1657350"/>
            <a:ext cx="4495800" cy="624461"/>
          </a:xfrm>
          <a:prstGeom prst="round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DIN Condensed" pitchFamily="2" charset="0"/>
              </a:rPr>
              <a:t>TOOLS YOU CAN USE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618ED4D-C6B4-4544-9A6B-21C58B4A3B8B}"/>
              </a:ext>
            </a:extLst>
          </p:cNvPr>
          <p:cNvSpPr txBox="1"/>
          <p:nvPr/>
        </p:nvSpPr>
        <p:spPr>
          <a:xfrm>
            <a:off x="1104900" y="6565456"/>
            <a:ext cx="8286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Americal</a:t>
            </a:r>
            <a:r>
              <a:rPr lang="en-US" dirty="0">
                <a:solidFill>
                  <a:schemeClr val="bg1"/>
                </a:solidFill>
              </a:rPr>
              <a:t> Diabetes Association</a:t>
            </a:r>
          </a:p>
        </p:txBody>
      </p:sp>
    </p:spTree>
    <p:extLst>
      <p:ext uri="{BB962C8B-B14F-4D97-AF65-F5344CB8AC3E}">
        <p14:creationId xmlns:p14="http://schemas.microsoft.com/office/powerpoint/2010/main" val="143784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26FF2C-07B2-2F42-B6AE-FB6EC5877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HEALTHY AGEING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D9A21A1-C008-6349-8BCF-B36059434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4764" y="2141536"/>
            <a:ext cx="635923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PH" sz="3200" dirty="0">
                <a:latin typeface="+mj-lt"/>
              </a:rPr>
              <a:t>Process of developing and maintaining the functional ability that enables wellbeing in older age</a:t>
            </a:r>
            <a:endParaRPr lang="en-US" sz="3200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4FEDC4B-284E-3E43-AA68-1B0C586330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212"/>
          <a:stretch/>
        </p:blipFill>
        <p:spPr>
          <a:xfrm>
            <a:off x="628649" y="1825625"/>
            <a:ext cx="1823605" cy="186082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7BC57C1-7BC3-A344-B040-F9C17E3001D9}"/>
              </a:ext>
            </a:extLst>
          </p:cNvPr>
          <p:cNvSpPr/>
          <p:nvPr/>
        </p:nvSpPr>
        <p:spPr>
          <a:xfrm>
            <a:off x="3034146" y="3971039"/>
            <a:ext cx="67125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rgbClr val="333333"/>
                </a:solidFill>
                <a:latin typeface="inherit"/>
              </a:rPr>
              <a:t>Meet their basic needs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rgbClr val="333333"/>
                </a:solidFill>
                <a:latin typeface="inherit"/>
              </a:rPr>
              <a:t>To learn, grow and make decisions;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rgbClr val="333333"/>
                </a:solidFill>
                <a:latin typeface="inherit"/>
              </a:rPr>
              <a:t>To be mobile;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rgbClr val="333333"/>
                </a:solidFill>
                <a:latin typeface="inherit"/>
              </a:rPr>
              <a:t>To build and maintain relationships; and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PH" sz="2400" dirty="0">
                <a:solidFill>
                  <a:srgbClr val="333333"/>
                </a:solidFill>
                <a:latin typeface="inherit"/>
              </a:rPr>
              <a:t>To contribute to society.</a:t>
            </a:r>
            <a:endParaRPr lang="en-PH" sz="2400" b="0" i="0" dirty="0">
              <a:solidFill>
                <a:srgbClr val="333333"/>
              </a:solidFill>
              <a:effectLst/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39796444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32D51F-9A2B-E247-8FC7-E89B30F42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5350AF7-6C47-A945-A871-943AF8C70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792F984-C638-BE4A-B64C-081CDEFCB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73" y="1094468"/>
            <a:ext cx="8829453" cy="506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585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269A74-A55A-6D46-9858-B1FDCACDC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42245"/>
            <a:ext cx="7886700" cy="805655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DIN Condensed" pitchFamily="2" charset="0"/>
              </a:rPr>
              <a:t>Tips on Reducing Sodium Intake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529180-CE2C-DD4C-B14B-A0DF3DE273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15809"/>
          <a:stretch/>
        </p:blipFill>
        <p:spPr>
          <a:xfrm>
            <a:off x="458972" y="2247900"/>
            <a:ext cx="8226056" cy="35337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AAC3F38-1C5A-0242-9746-F3BD0903FAEA}"/>
              </a:ext>
            </a:extLst>
          </p:cNvPr>
          <p:cNvSpPr txBox="1"/>
          <p:nvPr/>
        </p:nvSpPr>
        <p:spPr>
          <a:xfrm>
            <a:off x="1104900" y="6565456"/>
            <a:ext cx="82867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</a:rPr>
              <a:t>Department of Health and Human Services (</a:t>
            </a:r>
            <a:r>
              <a:rPr lang="en-US" sz="1100" i="1" dirty="0" err="1">
                <a:solidFill>
                  <a:schemeClr val="bg1"/>
                </a:solidFill>
              </a:rPr>
              <a:t>nd</a:t>
            </a:r>
            <a:r>
              <a:rPr lang="en-US" sz="1100" i="1" dirty="0">
                <a:solidFill>
                  <a:schemeClr val="bg1"/>
                </a:solidFill>
              </a:rPr>
              <a:t>) Young at Heart Tips for Older Adults </a:t>
            </a:r>
            <a:r>
              <a:rPr lang="en-PH" sz="1100" i="1" dirty="0">
                <a:solidFill>
                  <a:schemeClr val="bg1"/>
                </a:solidFill>
              </a:rPr>
              <a:t>Healthy Eating &amp; Physical Activity Across Your Lifespan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7022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3F4559-F584-DE46-852B-9525EAF6A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884EBD0-96ED-FB40-8241-651323C00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61686"/>
            <a:ext cx="5178727" cy="654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09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A14B673-470C-5145-8917-8DEEF5FCF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2" t="27712"/>
          <a:stretch/>
        </p:blipFill>
        <p:spPr>
          <a:xfrm>
            <a:off x="2286000" y="0"/>
            <a:ext cx="6878782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8958080-D06C-F94F-8BDD-D4263C304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56" r="3415" b="70567"/>
          <a:stretch/>
        </p:blipFill>
        <p:spPr>
          <a:xfrm>
            <a:off x="-50784" y="1133502"/>
            <a:ext cx="3016218" cy="116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851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C9BE914-EF9D-F240-B6BB-5E7F45FCB681}"/>
              </a:ext>
            </a:extLst>
          </p:cNvPr>
          <p:cNvSpPr/>
          <p:nvPr/>
        </p:nvSpPr>
        <p:spPr>
          <a:xfrm>
            <a:off x="4552950" y="2243711"/>
            <a:ext cx="4400550" cy="4004689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dirty="0">
              <a:solidFill>
                <a:srgbClr val="7030A0"/>
              </a:solidFill>
              <a:latin typeface="DIN Condensed" pitchFamily="2" charset="0"/>
            </a:endParaRPr>
          </a:p>
          <a:p>
            <a:pPr algn="ctr"/>
            <a:r>
              <a:rPr lang="en-US" sz="2400" dirty="0">
                <a:solidFill>
                  <a:srgbClr val="7030A0"/>
                </a:solidFill>
                <a:latin typeface="DIN Condensed" pitchFamily="2" charset="0"/>
              </a:rPr>
              <a:t>NOT ALL CHOLESTEROLS ARE</a:t>
            </a:r>
          </a:p>
          <a:p>
            <a:pPr algn="ctr"/>
            <a:r>
              <a:rPr lang="en-US" sz="2400" dirty="0">
                <a:solidFill>
                  <a:srgbClr val="7030A0"/>
                </a:solidFill>
                <a:latin typeface="DIN Condensed" pitchFamily="2" charset="0"/>
              </a:rPr>
              <a:t> CREATED EQUAL.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92256C-928E-3F49-BB28-944502166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85208"/>
            <a:ext cx="10401300" cy="1325563"/>
          </a:xfrm>
        </p:spPr>
        <p:txBody>
          <a:bodyPr/>
          <a:lstStyle/>
          <a:p>
            <a:r>
              <a:rPr lang="en-US" sz="9600" dirty="0">
                <a:latin typeface="DIN Condensed" pitchFamily="2" charset="0"/>
              </a:rPr>
              <a:t>HIGH CHOLESTEROL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C7331-C3AD-4A42-BF14-52396BC0E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349854"/>
            <a:ext cx="4171950" cy="4149153"/>
          </a:xfrm>
        </p:spPr>
        <p:txBody>
          <a:bodyPr>
            <a:noAutofit/>
          </a:bodyPr>
          <a:lstStyle/>
          <a:p>
            <a:r>
              <a:rPr lang="en-PH" dirty="0"/>
              <a:t>Exercise</a:t>
            </a:r>
          </a:p>
          <a:p>
            <a:r>
              <a:rPr lang="en-PH" dirty="0"/>
              <a:t>Eat heart-healthy foods</a:t>
            </a:r>
          </a:p>
          <a:p>
            <a:r>
              <a:rPr lang="en-PH" dirty="0"/>
              <a:t>Quit smoking</a:t>
            </a:r>
          </a:p>
          <a:p>
            <a:r>
              <a:rPr lang="en-PH" dirty="0"/>
              <a:t>Loose weight</a:t>
            </a:r>
          </a:p>
          <a:p>
            <a:r>
              <a:rPr lang="en-PH" dirty="0"/>
              <a:t>Drink alcohol in moderation</a:t>
            </a: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01E5E708-B731-1C4D-B056-1BB7AA047D4B}"/>
              </a:ext>
            </a:extLst>
          </p:cNvPr>
          <p:cNvSpPr/>
          <p:nvPr/>
        </p:nvSpPr>
        <p:spPr>
          <a:xfrm>
            <a:off x="4514850" y="1657350"/>
            <a:ext cx="4495800" cy="624461"/>
          </a:xfrm>
          <a:prstGeom prst="round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DIN Condensed" pitchFamily="2" charset="0"/>
              </a:rPr>
              <a:t>TOOLS YOU CAN USE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618ED4D-C6B4-4544-9A6B-21C58B4A3B8B}"/>
              </a:ext>
            </a:extLst>
          </p:cNvPr>
          <p:cNvSpPr txBox="1"/>
          <p:nvPr/>
        </p:nvSpPr>
        <p:spPr>
          <a:xfrm>
            <a:off x="723900" y="6499007"/>
            <a:ext cx="82867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</a:rPr>
              <a:t>Mayo Clinic (</a:t>
            </a:r>
            <a:r>
              <a:rPr lang="en-US" sz="1100" dirty="0" err="1">
                <a:solidFill>
                  <a:schemeClr val="bg1"/>
                </a:solidFill>
              </a:rPr>
              <a:t>nd</a:t>
            </a:r>
            <a:r>
              <a:rPr lang="en-US" sz="1100" dirty="0">
                <a:solidFill>
                  <a:schemeClr val="bg1"/>
                </a:solidFill>
              </a:rPr>
              <a:t>) </a:t>
            </a:r>
            <a:r>
              <a:rPr lang="en-PH" sz="1100" dirty="0">
                <a:solidFill>
                  <a:schemeClr val="bg1"/>
                </a:solidFill>
              </a:rPr>
              <a:t>Top 5 lifestyle changes to improve your cholesterol. Retrieved from https://www.mayoclinic.org/diseases-conditions/high-blood-cholesterol/in-depth/reduce-cholesterol/art-20045935</a:t>
            </a:r>
          </a:p>
          <a:p>
            <a:pPr algn="r"/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BF71B49-588B-4A44-A83D-460D57E2757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4605" y="3314645"/>
            <a:ext cx="3919139" cy="293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505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C7FDA1A-43E3-D648-AEB1-1E03BAA6B698}"/>
              </a:ext>
            </a:extLst>
          </p:cNvPr>
          <p:cNvSpPr/>
          <p:nvPr/>
        </p:nvSpPr>
        <p:spPr>
          <a:xfrm>
            <a:off x="48387" y="776484"/>
            <a:ext cx="4572000" cy="690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DIN Condensed" pitchFamily="2" charset="0"/>
              </a:rPr>
              <a:t>HEART HEALTHY FOODS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5A5E532-13EF-2848-821F-CBBC6B3EE129}"/>
              </a:ext>
            </a:extLst>
          </p:cNvPr>
          <p:cNvSpPr txBox="1"/>
          <p:nvPr/>
        </p:nvSpPr>
        <p:spPr>
          <a:xfrm>
            <a:off x="187643" y="2243529"/>
            <a:ext cx="42451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indent="-360000">
              <a:buFont typeface="Arial" panose="020B0604020202020204" pitchFamily="34" charset="0"/>
              <a:buChar char="•"/>
            </a:pPr>
            <a:r>
              <a:rPr lang="en-PH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Reduce saturated fats.</a:t>
            </a:r>
            <a:r>
              <a:rPr lang="en-PH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 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PH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Eliminate trans fats.</a:t>
            </a:r>
            <a:r>
              <a:rPr lang="en-PH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 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PH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Eat foods rich in omega-3 fatty acids.</a:t>
            </a:r>
            <a:r>
              <a:rPr lang="en-PH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 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PH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Increase soluble fiber.</a:t>
            </a:r>
            <a:r>
              <a:rPr lang="en-PH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 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PH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Add whey protein.</a:t>
            </a:r>
            <a:r>
              <a:rPr lang="en-PH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 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48C3BDA-C46B-D34E-A7AB-E9091393FE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84" r="27772"/>
          <a:stretch/>
        </p:blipFill>
        <p:spPr>
          <a:xfrm>
            <a:off x="4586514" y="0"/>
            <a:ext cx="4572000" cy="687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67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C336FD-6993-FC4D-9309-16817CC3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22CEF7-DA68-2840-A696-804A0250B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4713" y="6093536"/>
            <a:ext cx="9191621" cy="982180"/>
          </a:xfrm>
          <a:solidFill>
            <a:schemeClr val="bg1"/>
          </a:solidFill>
        </p:spPr>
        <p:txBody>
          <a:bodyPr anchor="ctr">
            <a:normAutofit fontScale="77500" lnSpcReduction="20000"/>
          </a:bodyPr>
          <a:lstStyle/>
          <a:p>
            <a:pPr marL="0" indent="0" algn="ctr">
              <a:buNone/>
            </a:pPr>
            <a:endParaRPr lang="en-US" sz="2200" b="1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sz="2200" b="1" dirty="0">
                <a:solidFill>
                  <a:srgbClr val="7030A0"/>
                </a:solidFill>
              </a:rPr>
              <a:t>PHYSICAL HEALTH IS JUST ONE OF THE MANY NEEDS OF SENIOR CITIZENS. 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7030A0"/>
                </a:solidFill>
              </a:rPr>
              <a:t>HEALTHY AGEING MEANS ADDRESSING ALL CONCERNS. </a:t>
            </a:r>
          </a:p>
          <a:p>
            <a:pPr marL="0" indent="0" algn="ctr">
              <a:buNone/>
            </a:pPr>
            <a:endParaRPr lang="en-US" b="1" dirty="0">
              <a:solidFill>
                <a:srgbClr val="7030A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53E7F22-C5FF-A14B-8D0F-53D31C08C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714" y="0"/>
            <a:ext cx="9191622" cy="612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292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F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E3FB2A-6E19-AA4F-B235-8D9FFCD58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0829" y="802106"/>
            <a:ext cx="4203080" cy="4620126"/>
          </a:xfrm>
        </p:spPr>
        <p:txBody>
          <a:bodyPr anchor="b">
            <a:normAutofit/>
          </a:bodyPr>
          <a:lstStyle/>
          <a:p>
            <a:pPr algn="r"/>
            <a:r>
              <a:rPr lang="en-US" sz="6600" dirty="0">
                <a:solidFill>
                  <a:schemeClr val="bg1"/>
                </a:solidFill>
                <a:latin typeface="DIN Condensed" pitchFamily="2" charset="0"/>
              </a:rPr>
              <a:t>Thank you and happy ageing!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6A04D2-8E8D-554F-9ED7-4161DED34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02714" y="5710057"/>
            <a:ext cx="5059950" cy="1147863"/>
          </a:xfrm>
        </p:spPr>
        <p:txBody>
          <a:bodyPr anchor="t">
            <a:normAutofit/>
          </a:bodyPr>
          <a:lstStyle/>
          <a:p>
            <a:pPr algn="l"/>
            <a:r>
              <a:rPr lang="en-US" sz="1800" b="1" dirty="0">
                <a:solidFill>
                  <a:schemeClr val="bg1"/>
                </a:solidFill>
              </a:rPr>
              <a:t>MA. GIA GRACE BAQUIRAN-SISON, MD, DPCOM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2BDAF1A-21C1-C446-99A5-8F25CA21B7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1" r="-2" b="273"/>
          <a:stretch/>
        </p:blipFill>
        <p:spPr>
          <a:xfrm>
            <a:off x="-719122" y="20862"/>
            <a:ext cx="5059950" cy="7680469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3412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6B0B61-EBB2-724C-8681-83D589B60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BE5D97F-4EF6-FE4F-9E88-9C404329A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291CF5C-2659-C640-8FB6-17ED89B01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21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051788-2401-BC44-A9BD-7ECA6BD7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are the expected changes that occur in the body?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686A47-F259-2B49-AC3B-67C911771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PH" sz="2400" b="1" dirty="0"/>
              <a:t>Skin</a:t>
            </a:r>
          </a:p>
          <a:p>
            <a:r>
              <a:rPr lang="en-PH" sz="2400" dirty="0"/>
              <a:t>Less flexible, thinner, and more fragile</a:t>
            </a:r>
          </a:p>
          <a:p>
            <a:r>
              <a:rPr lang="en-PH" sz="2400" dirty="0"/>
              <a:t>Easy bruising is noticeable</a:t>
            </a:r>
          </a:p>
          <a:p>
            <a:r>
              <a:rPr lang="en-PH" sz="2400" dirty="0"/>
              <a:t>Wrinkles, age spots, and skin tags </a:t>
            </a:r>
          </a:p>
          <a:p>
            <a:r>
              <a:rPr lang="en-PH" sz="2400" dirty="0"/>
              <a:t>More dry and itchy as a result of less natural skin oil production.</a:t>
            </a:r>
          </a:p>
          <a:p>
            <a:endParaRPr lang="en-PH" sz="2400" dirty="0"/>
          </a:p>
          <a:p>
            <a:pPr marL="0" indent="0">
              <a:buNone/>
            </a:pPr>
            <a:r>
              <a:rPr lang="en-PH" sz="2400" b="1" dirty="0"/>
              <a:t>Bones, joints, and muscles</a:t>
            </a:r>
          </a:p>
          <a:p>
            <a:r>
              <a:rPr lang="en-PH" sz="2400" dirty="0"/>
              <a:t>Loose density, increasing risk for fractures</a:t>
            </a:r>
          </a:p>
          <a:p>
            <a:r>
              <a:rPr lang="en-PH" sz="2400" dirty="0"/>
              <a:t>Muscles shrink and become weaker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B56DB6F-0CB1-2B41-AB57-27B2A568782A}"/>
              </a:ext>
            </a:extLst>
          </p:cNvPr>
          <p:cNvSpPr txBox="1"/>
          <p:nvPr/>
        </p:nvSpPr>
        <p:spPr>
          <a:xfrm>
            <a:off x="815686" y="5989645"/>
            <a:ext cx="828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Nabili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S.N. (</a:t>
            </a:r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nd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 Senior Health: Successful Aging. Retrieved from </a:t>
            </a:r>
            <a:r>
              <a:rPr lang="en-PH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https://www.medicinenet.com/senior_health/</a:t>
            </a:r>
            <a:r>
              <a:rPr lang="en-PH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article.htm#what_are_some_common_facts_about_health_in_seniors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9398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051788-2401-BC44-A9BD-7ECA6BD7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are the expected changes that occur in the body?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686A47-F259-2B49-AC3B-67C911771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PH" b="1" dirty="0"/>
              <a:t>Mobility and balance</a:t>
            </a:r>
          </a:p>
          <a:p>
            <a:r>
              <a:rPr lang="en-PH" dirty="0"/>
              <a:t>Risk for falls due to weak bones and muscles</a:t>
            </a:r>
          </a:p>
          <a:p>
            <a:endParaRPr lang="en-PH" dirty="0"/>
          </a:p>
          <a:p>
            <a:pPr marL="0" indent="0">
              <a:buNone/>
            </a:pPr>
            <a:r>
              <a:rPr lang="en-PH" b="1" dirty="0"/>
              <a:t>Body shape</a:t>
            </a:r>
          </a:p>
          <a:p>
            <a:r>
              <a:rPr lang="en-PH" dirty="0"/>
              <a:t>Body status may become shorter</a:t>
            </a:r>
          </a:p>
          <a:p>
            <a:r>
              <a:rPr lang="en-PH" dirty="0"/>
              <a:t>Curvature of the back vertebrae may be altered</a:t>
            </a:r>
          </a:p>
          <a:p>
            <a:r>
              <a:rPr lang="en-PH" dirty="0"/>
              <a:t>Redistribution of fat to abdominal area and buttocks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DF9EFFC-36F4-D946-922E-04F28C905C29}"/>
              </a:ext>
            </a:extLst>
          </p:cNvPr>
          <p:cNvSpPr txBox="1"/>
          <p:nvPr/>
        </p:nvSpPr>
        <p:spPr>
          <a:xfrm>
            <a:off x="815686" y="5989645"/>
            <a:ext cx="828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Nabili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S.N. (</a:t>
            </a:r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nd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 Senior Health: Successful Aging. Retrieved from </a:t>
            </a:r>
            <a:r>
              <a:rPr lang="en-PH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https://www.medicinenet.com/senior_health/</a:t>
            </a:r>
            <a:r>
              <a:rPr lang="en-PH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article.htm#what_are_some_common_facts_about_health_in_seniors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0300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051788-2401-BC44-A9BD-7ECA6BD7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are the expected changes that occur in the body?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686A47-F259-2B49-AC3B-67C911771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PH" b="1" dirty="0"/>
              <a:t>Teeth and gums</a:t>
            </a:r>
          </a:p>
          <a:p>
            <a:r>
              <a:rPr lang="en-PH" dirty="0"/>
              <a:t>Teeth become more weak, brittle and dry</a:t>
            </a:r>
          </a:p>
          <a:p>
            <a:r>
              <a:rPr lang="en-PH" dirty="0"/>
              <a:t>Salivary glands produce less saliva</a:t>
            </a:r>
          </a:p>
          <a:p>
            <a:endParaRPr lang="en-PH" dirty="0"/>
          </a:p>
          <a:p>
            <a:pPr marL="0" indent="0">
              <a:buNone/>
            </a:pPr>
            <a:r>
              <a:rPr lang="en-PH" b="1" dirty="0"/>
              <a:t>Hair and nail</a:t>
            </a:r>
          </a:p>
          <a:p>
            <a:r>
              <a:rPr lang="en-PH" dirty="0"/>
              <a:t>Hair is thinner and weaker</a:t>
            </a:r>
          </a:p>
          <a:p>
            <a:r>
              <a:rPr lang="en-PH" dirty="0"/>
              <a:t>Dry hair may lead to itching and discomfort</a:t>
            </a:r>
          </a:p>
          <a:p>
            <a:r>
              <a:rPr lang="en-PH" dirty="0"/>
              <a:t>Nails may become brittle and unshapely</a:t>
            </a:r>
          </a:p>
          <a:p>
            <a:pPr marL="0" indent="0">
              <a:buNone/>
            </a:pPr>
            <a:endParaRPr lang="en-PH" b="1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5875FDC-FD01-8641-8BE1-E13B4192BEA9}"/>
              </a:ext>
            </a:extLst>
          </p:cNvPr>
          <p:cNvSpPr txBox="1"/>
          <p:nvPr/>
        </p:nvSpPr>
        <p:spPr>
          <a:xfrm>
            <a:off x="815686" y="5989645"/>
            <a:ext cx="828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Nabili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S.N. (</a:t>
            </a:r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nd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 Senior Health: Successful Aging. Retrieved from </a:t>
            </a:r>
            <a:r>
              <a:rPr lang="en-PH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https://www.medicinenet.com/senior_health/</a:t>
            </a:r>
            <a:r>
              <a:rPr lang="en-PH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article.htm#what_are_some_common_facts_about_health_in_seniors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4402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051788-2401-BC44-A9BD-7ECA6BD7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are the expected changes that occur in the body?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686A47-F259-2B49-AC3B-67C911771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PH" b="1" dirty="0"/>
              <a:t>Immunity</a:t>
            </a:r>
          </a:p>
          <a:p>
            <a:r>
              <a:rPr lang="en-PH" dirty="0"/>
              <a:t>Gets weaker with age, less effective in fighting infections</a:t>
            </a:r>
          </a:p>
          <a:p>
            <a:pPr marL="0" indent="0">
              <a:buNone/>
            </a:pPr>
            <a:r>
              <a:rPr lang="en-PH" b="1" dirty="0"/>
              <a:t>Senses</a:t>
            </a:r>
          </a:p>
          <a:p>
            <a:r>
              <a:rPr lang="en-PH" dirty="0"/>
              <a:t>Diminish in acuity in all sense organs</a:t>
            </a:r>
          </a:p>
          <a:p>
            <a:pPr marL="0" indent="0">
              <a:buNone/>
            </a:pPr>
            <a:r>
              <a:rPr lang="en-PH" b="1" dirty="0"/>
              <a:t>Bowel and bladder</a:t>
            </a:r>
          </a:p>
          <a:p>
            <a:r>
              <a:rPr lang="en-PH" dirty="0"/>
              <a:t>May have incontinence or constipation</a:t>
            </a:r>
          </a:p>
          <a:p>
            <a:endParaRPr lang="en-PH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514AC6E-B61B-4646-86A8-7C445415F2D1}"/>
              </a:ext>
            </a:extLst>
          </p:cNvPr>
          <p:cNvSpPr txBox="1"/>
          <p:nvPr/>
        </p:nvSpPr>
        <p:spPr>
          <a:xfrm>
            <a:off x="815686" y="5989645"/>
            <a:ext cx="828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Nabili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S.N. (</a:t>
            </a:r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nd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 Senior Health: Successful Aging. Retrieved from </a:t>
            </a:r>
            <a:r>
              <a:rPr lang="en-PH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https://www.medicinenet.com/senior_health/</a:t>
            </a:r>
            <a:r>
              <a:rPr lang="en-PH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article.htm#what_are_some_common_facts_about_health_in_seniors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8932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051788-2401-BC44-A9BD-7ECA6BD7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are the expected changes that occur in the body?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686A47-F259-2B49-AC3B-67C911771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PH" b="1" dirty="0"/>
              <a:t>Memory</a:t>
            </a:r>
          </a:p>
          <a:p>
            <a:r>
              <a:rPr lang="en-PH" dirty="0"/>
              <a:t>May have minor memory problems or even Alzheimer’s disease</a:t>
            </a:r>
            <a:endParaRPr lang="en-PH" b="1" dirty="0"/>
          </a:p>
          <a:p>
            <a:pPr marL="0" indent="0">
              <a:buNone/>
            </a:pPr>
            <a:endParaRPr lang="en-PH" b="1" dirty="0"/>
          </a:p>
          <a:p>
            <a:pPr marL="0" indent="0">
              <a:buNone/>
            </a:pPr>
            <a:r>
              <a:rPr lang="en-PH" b="1" dirty="0"/>
              <a:t>Sleep</a:t>
            </a:r>
          </a:p>
          <a:p>
            <a:r>
              <a:rPr lang="en-PH" dirty="0"/>
              <a:t>Can significantly change in terms of duration, quality, and frequency of night time awakening</a:t>
            </a:r>
          </a:p>
          <a:p>
            <a:endParaRPr lang="en-PH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7281883-FB94-2C44-AD4C-3E2E2185984D}"/>
              </a:ext>
            </a:extLst>
          </p:cNvPr>
          <p:cNvSpPr txBox="1"/>
          <p:nvPr/>
        </p:nvSpPr>
        <p:spPr>
          <a:xfrm>
            <a:off x="815686" y="5989645"/>
            <a:ext cx="828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Nabili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S.N. (</a:t>
            </a:r>
            <a:r>
              <a:rPr lang="en-US" sz="12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nd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 Senior Health: Successful Aging. Retrieved from </a:t>
            </a:r>
            <a:r>
              <a:rPr lang="en-PH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https://www.medicinenet.com/senior_health/</a:t>
            </a:r>
            <a:r>
              <a:rPr lang="en-PH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article.htm#what_are_some_common_facts_about_health_in_seniors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7991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1814</Words>
  <Application>Microsoft Macintosh PowerPoint</Application>
  <PresentationFormat>On-screen Show (4:3)</PresentationFormat>
  <Paragraphs>275</Paragraphs>
  <Slides>37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Avenir Next</vt:lpstr>
      <vt:lpstr>Calibri</vt:lpstr>
      <vt:lpstr>Calibri Light</vt:lpstr>
      <vt:lpstr>DIN Condensed</vt:lpstr>
      <vt:lpstr>inherit</vt:lpstr>
      <vt:lpstr>Qanelas Soft DEMO ExtraBold</vt:lpstr>
      <vt:lpstr>Office Theme</vt:lpstr>
      <vt:lpstr>Healthy Ageing</vt:lpstr>
      <vt:lpstr>SENIOR CITIZENS</vt:lpstr>
      <vt:lpstr>HEALTHY AGEING</vt:lpstr>
      <vt:lpstr>PowerPoint Presentation</vt:lpstr>
      <vt:lpstr>What are the expected changes that occur in the body?</vt:lpstr>
      <vt:lpstr>What are the expected changes that occur in the body?</vt:lpstr>
      <vt:lpstr>What are the expected changes that occur in the body?</vt:lpstr>
      <vt:lpstr>What are the expected changes that occur in the body?</vt:lpstr>
      <vt:lpstr>What are the expected changes that occur in the body?</vt:lpstr>
      <vt:lpstr>PowerPoint Presentation</vt:lpstr>
      <vt:lpstr>HEALTHY WEIGHT</vt:lpstr>
      <vt:lpstr>PowerPoint Presentation</vt:lpstr>
      <vt:lpstr>HEALTHY EATING</vt:lpstr>
      <vt:lpstr>PowerPoint Presentation</vt:lpstr>
      <vt:lpstr>PowerPoint Presentation</vt:lpstr>
      <vt:lpstr>PHYSICAL ACTIVITY</vt:lpstr>
      <vt:lpstr>PowerPoint Presentation</vt:lpstr>
      <vt:lpstr>PowerPoint Presentation</vt:lpstr>
      <vt:lpstr>PowerPoint Presentation</vt:lpstr>
      <vt:lpstr>PowerPoint Presentation</vt:lpstr>
      <vt:lpstr>Pick an activity you enjoy and create small, specific goals</vt:lpstr>
      <vt:lpstr>REGULAR EXERCISE</vt:lpstr>
      <vt:lpstr>SAFETY TIPS!</vt:lpstr>
      <vt:lpstr>DIABETES</vt:lpstr>
      <vt:lpstr>General Principles in the Diabetic Diet</vt:lpstr>
      <vt:lpstr>PowerPoint Presentation</vt:lpstr>
      <vt:lpstr>PowerPoint Presentation</vt:lpstr>
      <vt:lpstr>PowerPoint Presentation</vt:lpstr>
      <vt:lpstr>HYPERTENSION</vt:lpstr>
      <vt:lpstr>PowerPoint Presentation</vt:lpstr>
      <vt:lpstr>Tips on Reducing Sodium Intake</vt:lpstr>
      <vt:lpstr>PowerPoint Presentation</vt:lpstr>
      <vt:lpstr>PowerPoint Presentation</vt:lpstr>
      <vt:lpstr>HIGH CHOLESTEROL</vt:lpstr>
      <vt:lpstr>PowerPoint Presentation</vt:lpstr>
      <vt:lpstr>PowerPoint Presentation</vt:lpstr>
      <vt:lpstr>Thank you and happy ageing!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Healthy Ageing</dc:title>
  <dc:creator>yves medina</dc:creator>
  <cp:lastModifiedBy>Gia Sison</cp:lastModifiedBy>
  <cp:revision>4</cp:revision>
  <cp:lastPrinted>2019-08-29T05:17:24Z</cp:lastPrinted>
  <dcterms:created xsi:type="dcterms:W3CDTF">2019-08-29T04:50:55Z</dcterms:created>
  <dcterms:modified xsi:type="dcterms:W3CDTF">2019-08-30T12:23:43Z</dcterms:modified>
</cp:coreProperties>
</file>